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5" r:id="rId2"/>
    <p:sldId id="279" r:id="rId3"/>
    <p:sldId id="313" r:id="rId4"/>
    <p:sldId id="306" r:id="rId5"/>
    <p:sldId id="314" r:id="rId6"/>
    <p:sldId id="318" r:id="rId7"/>
    <p:sldId id="319" r:id="rId8"/>
    <p:sldId id="317" r:id="rId9"/>
    <p:sldId id="320" r:id="rId10"/>
    <p:sldId id="321" r:id="rId11"/>
    <p:sldId id="316" r:id="rId12"/>
    <p:sldId id="332" r:id="rId13"/>
    <p:sldId id="333" r:id="rId14"/>
    <p:sldId id="315" r:id="rId15"/>
    <p:sldId id="346" r:id="rId16"/>
    <p:sldId id="331" r:id="rId17"/>
    <p:sldId id="328" r:id="rId18"/>
    <p:sldId id="334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4" r:id="rId27"/>
    <p:sldId id="345" r:id="rId28"/>
    <p:sldId id="326" r:id="rId29"/>
    <p:sldId id="323" r:id="rId30"/>
    <p:sldId id="305" r:id="rId31"/>
    <p:sldId id="32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304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76309" autoAdjust="0"/>
  </p:normalViewPr>
  <p:slideViewPr>
    <p:cSldViewPr snapToGrid="0" showGuides="1">
      <p:cViewPr varScale="1">
        <p:scale>
          <a:sx n="63" d="100"/>
          <a:sy n="63" d="100"/>
        </p:scale>
        <p:origin x="1454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A7CD3-B3AD-41F7-A147-0F57AD0B4598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332F-45D9-4031-B6DD-11C915469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8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18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9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56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SPA(Single Page Application)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는 한 개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(Single)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의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Page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로 구성된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Application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이다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  <a:b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</a:b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MPA(Multiple Page Application)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는 여러 개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(Single)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의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Page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로 구성된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Application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이다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</a:p>
          <a:p>
            <a:pPr algn="l" fontAlgn="base" latinLnBrk="0">
              <a:buFont typeface="Arial" panose="020B0604020202020204" pitchFamily="34" charset="0"/>
              <a:buNone/>
            </a:pPr>
            <a:b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</a:br>
            <a:endParaRPr lang="en-US" altLang="ko-KR" b="0" i="0" dirty="0">
              <a:solidFill>
                <a:srgbClr val="4A5568"/>
              </a:solidFill>
              <a:effectLst/>
              <a:latin typeface="notokr"/>
            </a:endParaRPr>
          </a:p>
          <a:p>
            <a:pPr algn="l" fontAlgn="base" latinLnBrk="0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CSR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는 웹 </a:t>
            </a:r>
            <a:r>
              <a:rPr lang="ko-KR" altLang="en-US" b="0" i="0" dirty="0" err="1">
                <a:solidFill>
                  <a:srgbClr val="4A5568"/>
                </a:solidFill>
                <a:effectLst/>
                <a:latin typeface="notokr"/>
              </a:rPr>
              <a:t>에플리케이션에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 필요한 모든 정적 리소스를 최초 한 번에 다운로드한다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  <a:b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</a:b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그 이후 새로운 페이지 요청이 있을 때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, 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페이지 갱신에 필요한 데이터만 전달 받아서 페이지를 갱신한다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</a:p>
          <a:p>
            <a:pPr algn="l" fontAlgn="base" latinLnBrk="0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4A5568"/>
              </a:solidFill>
              <a:effectLst/>
              <a:latin typeface="notokr"/>
            </a:endParaRPr>
          </a:p>
          <a:p>
            <a:pPr algn="l" fontAlgn="base" latinLnBrk="0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SSR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는 새로운 페이지를 요청할 때마다 정적 리소스가 </a:t>
            </a:r>
            <a:r>
              <a:rPr lang="ko-KR" altLang="en-US" b="0" i="0" dirty="0" err="1">
                <a:solidFill>
                  <a:srgbClr val="4A5568"/>
                </a:solidFill>
                <a:effectLst/>
                <a:latin typeface="notokr"/>
              </a:rPr>
              <a:t>다운로드된다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 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매번 전체 페이지가 다시 렌더링 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</a:p>
          <a:p>
            <a:pPr algn="l" fontAlgn="base" latinLnBrk="0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4A5568"/>
              </a:solidFill>
              <a:effectLst/>
              <a:latin typeface="notokr"/>
            </a:endParaRPr>
          </a:p>
          <a:p>
            <a:pPr algn="l" fontAlgn="base" latinLnBrk="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그래서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SPA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를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CSR(Client Side Rendering) 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방식으로 렌더링한다고 말한다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  <a:b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</a:b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그래서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MPA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를 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SSR(Server Side Rendering) </a:t>
            </a:r>
            <a:r>
              <a:rPr lang="ko-KR" altLang="en-US" b="0" i="0" dirty="0">
                <a:solidFill>
                  <a:srgbClr val="4A5568"/>
                </a:solidFill>
                <a:effectLst/>
                <a:latin typeface="notokr"/>
              </a:rPr>
              <a:t>방식으로 렌더링한다고 말한다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85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SPA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로 구성하면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기본적으로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방식이고 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MPA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로 구성하면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기본적으로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방식으로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랜더링이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됩니다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다음장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72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SPA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CSR, MPA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은 거의 같은 단어로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사용되곤하는데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다음장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56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하지만 완전히 같은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뜻을가진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단어는 아닙니다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다음장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56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요즘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SPA Frame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워크들의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라이브러리를통해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방식으로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랜더링을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할 수 있고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JSP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PHP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등을 통해서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방식을 사용하기도 합니다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497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웹페이지들이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어떤식으로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발전했는지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웹트랜드에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대해 설명하겠습니다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77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 </a:t>
            </a:r>
            <a:r>
              <a:rPr lang="en-US" altLang="ko-KR" dirty="0"/>
              <a:t>SPA</a:t>
            </a:r>
            <a:r>
              <a:rPr lang="ko-KR" altLang="en-US" dirty="0"/>
              <a:t>가 무엇인지</a:t>
            </a:r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SPA Framework</a:t>
            </a:r>
            <a:r>
              <a:rPr lang="ko-KR" altLang="en-US" dirty="0"/>
              <a:t>에 대해 설명하고</a:t>
            </a:r>
            <a:endParaRPr lang="en-US" altLang="ko-KR" dirty="0"/>
          </a:p>
          <a:p>
            <a:r>
              <a:rPr lang="ko-KR" altLang="en-US" dirty="0"/>
              <a:t>셋째로는 </a:t>
            </a:r>
            <a:r>
              <a:rPr lang="en-US" altLang="ko-KR" dirty="0"/>
              <a:t>SPA</a:t>
            </a:r>
            <a:r>
              <a:rPr lang="ko-KR" altLang="en-US" dirty="0"/>
              <a:t>와 관련된 용어들인 </a:t>
            </a:r>
            <a:r>
              <a:rPr lang="en-US" altLang="ko-KR" dirty="0"/>
              <a:t>SPA, MPA, CSR, SSR</a:t>
            </a:r>
          </a:p>
          <a:p>
            <a:r>
              <a:rPr lang="ko-KR" altLang="en-US" dirty="0"/>
              <a:t>마지막으로 시대별로 웹 트랜드에 대해 설명하도록 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62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1996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iframe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태그가 도입되었습니다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지금도 종종 쓰이는 태그인데요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일정한 부분을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28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1996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iframe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태그가 도입되었습니다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지금도 종종 쓰이는 태그인데요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일정한 부분을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55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이런방식이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공식적으로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이름으로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나오게되었고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대표적으로 구글이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이용하여 동적으로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화면구성하는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구글맵과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같은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웹어플리케이션을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만들게됩니다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3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이런 어플리케이션이 현재까지 널리 사용되고 있는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SPA, single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page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입니다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68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사용자들의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성능이 점차 좋아지고 자바스크립트도 표준화가 진행되면서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React Vue Angular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와 같은 프레임 워크들이 등장하면서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CSR, SPA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가 트랜드로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잡아가게됩니다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642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방식으로 만들어진 웹사이트에 요청을 보내면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서버에서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index.html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파일을 클라이언트에게 보내줍니다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파일은 텅텅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비어저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있고 자바스크립트 달랑 자바스크립트 링크만 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22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빈 화면에서 다시 자바스크립트를 요청합니다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그러면 서버로부터 어플리케이션에 필요한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로직뿐만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아니라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어플리케이션을 구동하는 프레임워크와 라이브러리 소스코드들도 모두 받아옵니다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파일의 사이즈가 커서 다운로드 받는데 시간이 걸리고 또 이것을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랜더링하기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때문에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첫페이지가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뜨기까지 사용자는 빈화면을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보게되는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단점이 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30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다음은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입니다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은 사용자가 페이지에 접속하면 서버에서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파일과 데이터들을 읽고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파일을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만들게되고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이렇게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잘만들어진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문서를 받아와서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사용자에게 바로 화면을 보여줄 수 있게 됩니다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화면을 바로 보여주는 장점이 있지만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페이지를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이동할때마다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화면이 깜박거리는 이슈가 존재하고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사용자가 요청할 때마다 서버에서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랜더링을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하기때문에 서버에 과부하를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줄수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73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SEO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검색엔진 최적화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Interact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상호작용하다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5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단점들을 보완하기 위해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SSG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방식을 사용하기도 합니다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SSG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static site generation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약자로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방식에 사이트를 미리 정적으로 생성해 놓는 방식입니다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리액트같은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경우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개츠비라는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라이브러리와 함께 사용하면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클릭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웹페이지를 미리 생성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해두어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리액트로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만든 어플리케이션을 정적으로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서버에 배포해 놓을 수 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SSR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처럼 모두 정적으로 배포하는 것이 아닌 필요에 따라 정적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동적으로 구성할 수 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현재 사용되는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CSR, SSR, SSG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중에서 어떤 방식이 가장 좋다고 할 수 없고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각자의 상황에 맞게 적용하는 것이 가장 좋다고 할 수 있습니다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2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u="none" dirty="0"/>
              <a:t>첫째로 </a:t>
            </a:r>
            <a:r>
              <a:rPr lang="en-US" altLang="ko-KR" b="0" u="none" dirty="0"/>
              <a:t>SPA</a:t>
            </a:r>
            <a:r>
              <a:rPr lang="ko-KR" altLang="en-US" b="0" u="none" dirty="0"/>
              <a:t>가 무엇인지에 대해 설명하겠습니다</a:t>
            </a:r>
            <a:endParaRPr lang="en-US" altLang="ko-KR" b="0" u="none" dirty="0"/>
          </a:p>
          <a:p>
            <a:endParaRPr lang="en-US" altLang="ko-KR" b="0" u="none" dirty="0"/>
          </a:p>
          <a:p>
            <a:r>
              <a:rPr lang="ko-KR" altLang="en-US" b="0" u="none" dirty="0"/>
              <a:t>왼쪽은 전통적인 방식이고 왼쪽은 </a:t>
            </a:r>
            <a:r>
              <a:rPr lang="en-US" altLang="ko-KR" b="0" u="none" dirty="0"/>
              <a:t>spa </a:t>
            </a:r>
            <a:r>
              <a:rPr lang="ko-KR" altLang="en-US" b="0" u="none" dirty="0"/>
              <a:t>방식을 표현한 간단한 그림입니다</a:t>
            </a:r>
            <a:endParaRPr lang="en-US" altLang="ko-KR" b="0" u="none" dirty="0"/>
          </a:p>
          <a:p>
            <a:endParaRPr lang="en-US" altLang="ko-KR" b="0" u="none" dirty="0"/>
          </a:p>
          <a:p>
            <a:r>
              <a:rPr lang="ko-KR" altLang="en-US" b="0" u="none" dirty="0"/>
              <a:t>전통적인 방식은 사용자의 요청이 있으면 </a:t>
            </a:r>
            <a:r>
              <a:rPr lang="en-US" altLang="ko-KR" b="0" u="none" dirty="0"/>
              <a:t>html</a:t>
            </a:r>
            <a:r>
              <a:rPr lang="ko-KR" altLang="en-US" b="0" u="none" dirty="0"/>
              <a:t>과 같은 문서를 서버에서 전송해주고 사용자화면에 문서가 </a:t>
            </a:r>
            <a:r>
              <a:rPr lang="ko-KR" altLang="en-US" b="0" u="none" dirty="0" err="1"/>
              <a:t>로드됩니다</a:t>
            </a:r>
            <a:endParaRPr lang="en-US" altLang="ko-KR" b="0" u="none" dirty="0"/>
          </a:p>
          <a:p>
            <a:endParaRPr lang="en-US" altLang="ko-KR" b="0" u="none" dirty="0"/>
          </a:p>
          <a:p>
            <a:r>
              <a:rPr lang="ko-KR" altLang="en-US" b="0" u="none" dirty="0"/>
              <a:t>다시한번 요청이 있으면 다시 문서 전체를 서버에서 전송해줍니다</a:t>
            </a:r>
            <a:endParaRPr lang="en-US" altLang="ko-KR" b="0" u="none" dirty="0"/>
          </a:p>
          <a:p>
            <a:endParaRPr lang="en-US" altLang="ko-KR" b="0" u="none" dirty="0"/>
          </a:p>
          <a:p>
            <a:r>
              <a:rPr lang="en-US" altLang="ko-KR" b="0" u="none" dirty="0"/>
              <a:t>SPA</a:t>
            </a:r>
            <a:r>
              <a:rPr lang="ko-KR" altLang="en-US" b="0" u="none" dirty="0"/>
              <a:t>는 처음요청에 문서를 서버에서 </a:t>
            </a:r>
            <a:r>
              <a:rPr lang="ko-KR" altLang="en-US" b="0" u="none" dirty="0" err="1"/>
              <a:t>전송받고</a:t>
            </a:r>
            <a:r>
              <a:rPr lang="ko-KR" altLang="en-US" b="0" u="none" dirty="0"/>
              <a:t> 다음 요청은 </a:t>
            </a:r>
            <a:r>
              <a:rPr lang="en-US" altLang="ko-KR" b="0" u="none" dirty="0"/>
              <a:t>AJAX</a:t>
            </a:r>
            <a:r>
              <a:rPr lang="ko-KR" altLang="en-US" b="0" u="none" dirty="0"/>
              <a:t>와 같은 방식으로 요청해서 데이터를 받아</a:t>
            </a:r>
            <a:r>
              <a:rPr lang="en-US" altLang="ko-KR" b="0" u="none" dirty="0"/>
              <a:t> </a:t>
            </a:r>
            <a:r>
              <a:rPr lang="ko-KR" altLang="en-US" b="0" u="none" dirty="0"/>
              <a:t>페이지 일부만 </a:t>
            </a:r>
            <a:r>
              <a:rPr lang="ko-KR" altLang="en-US" b="0" u="none" dirty="0" err="1"/>
              <a:t>새로고치는</a:t>
            </a:r>
            <a:r>
              <a:rPr lang="ko-KR" altLang="en-US" b="0" u="none" dirty="0"/>
              <a:t> 방식입니다</a:t>
            </a:r>
            <a:endParaRPr lang="en-US" altLang="ko-KR" b="0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15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18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7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u="none" dirty="0"/>
              <a:t>마이크로소프트 </a:t>
            </a:r>
            <a:r>
              <a:rPr lang="ko-KR" altLang="en-US" b="0" u="none" dirty="0" err="1"/>
              <a:t>블레이저</a:t>
            </a:r>
            <a:endParaRPr lang="en-US" altLang="ko-KR" b="0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02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SPA Framework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에 삼대장이라고 불리는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Vue, React, Angular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에 대해 비교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설명드리겠습니다</a:t>
            </a:r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첫릴리즈가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 뷰는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2014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…..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이고</a:t>
            </a:r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만든곳은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Vue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에반유</a:t>
            </a:r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3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카카오에서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리액트랑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 뷰 반반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사용중이라고함</a:t>
            </a:r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Round"/>
              </a:rPr>
              <a:t>리액트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가장 많이 사용되고 있어서 커뮤니티가 활발하고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웹 뿐만 아니라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React Native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를 이용해서 앱도 개발이 가능</a:t>
            </a:r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6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0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Index.html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같은 경우 </a:t>
            </a:r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24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12529"/>
              </a:solidFill>
              <a:effectLst/>
              <a:latin typeface="NanumSquareRoun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D332F-45D9-4031-B6DD-11C9154697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9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0" y="6410960"/>
            <a:ext cx="12192000" cy="284480"/>
            <a:chOff x="0" y="6410960"/>
            <a:chExt cx="1219200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0" y="6410960"/>
              <a:ext cx="1219200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11986950" y="6428899"/>
              <a:ext cx="184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FBA32B-9755-4097-AD16-655EC88CA9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9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03274"/>
            <a:ext cx="538303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6.wdp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47.sv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52.svg"/><Relationship Id="rId9" Type="http://schemas.openxmlformats.org/officeDocument/2006/relationships/image" Target="../media/image45.jpeg"/><Relationship Id="rId1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9.png"/><Relationship Id="rId5" Type="http://schemas.openxmlformats.org/officeDocument/2006/relationships/image" Target="../media/image46.png"/><Relationship Id="rId10" Type="http://schemas.openxmlformats.org/officeDocument/2006/relationships/image" Target="../media/image55.svg"/><Relationship Id="rId4" Type="http://schemas.openxmlformats.org/officeDocument/2006/relationships/image" Target="../media/image45.jpe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0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5.svg"/><Relationship Id="rId5" Type="http://schemas.openxmlformats.org/officeDocument/2006/relationships/image" Target="../media/image45.jpeg"/><Relationship Id="rId1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49.svg"/><Relationship Id="rId1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55.svg"/><Relationship Id="rId4" Type="http://schemas.openxmlformats.org/officeDocument/2006/relationships/image" Target="../media/image45.jpe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49.sv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21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jpe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7.jpe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microsoft.com/office/2007/relationships/hdphoto" Target="../media/hdphoto3.wdp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생계형 개발자입니다] 개발자로 일한다는 것(1부_장점) - 모비인사이드 MOBIINSIDE">
            <a:extLst>
              <a:ext uri="{FF2B5EF4-FFF2-40B4-BE49-F238E27FC236}">
                <a16:creationId xmlns:a16="http://schemas.microsoft.com/office/drawing/2014/main" id="{68CE47BF-60E4-4D81-B1FA-AA1DE01C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73" b="94141" l="8594" r="92188">
                        <a14:foregroundMark x1="29590" y1="39583" x2="41895" y2="32813"/>
                        <a14:foregroundMark x1="8789" y1="68359" x2="18945" y2="67708"/>
                        <a14:foregroundMark x1="18945" y1="67708" x2="67773" y2="75391"/>
                        <a14:foregroundMark x1="67773" y1="75391" x2="73340" y2="80859"/>
                        <a14:foregroundMark x1="73340" y1="80859" x2="69824" y2="82813"/>
                        <a14:foregroundMark x1="55859" y1="90365" x2="61914" y2="88021"/>
                        <a14:foregroundMark x1="42188" y1="94141" x2="60352" y2="86979"/>
                        <a14:foregroundMark x1="26172" y1="92057" x2="31250" y2="91146"/>
                        <a14:foregroundMark x1="16602" y1="91536" x2="24512" y2="89323"/>
                        <a14:foregroundMark x1="59473" y1="91016" x2="72363" y2="88672"/>
                        <a14:foregroundMark x1="72363" y1="88672" x2="72363" y2="88672"/>
                        <a14:foregroundMark x1="78027" y1="89323" x2="81055" y2="88802"/>
                        <a14:foregroundMark x1="85742" y1="89323" x2="85742" y2="89323"/>
                        <a14:foregroundMark x1="92188" y1="60417" x2="92188" y2="60417"/>
                        <a14:foregroundMark x1="64063" y1="8073" x2="64063" y2="8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5" y="635793"/>
            <a:ext cx="7614805" cy="57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DE827-B774-46CA-8B05-B2DAB682AA13}"/>
              </a:ext>
            </a:extLst>
          </p:cNvPr>
          <p:cNvSpPr txBox="1"/>
          <p:nvPr/>
        </p:nvSpPr>
        <p:spPr>
          <a:xfrm flipH="1">
            <a:off x="995447" y="635793"/>
            <a:ext cx="823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(Single Page Application)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DE0B2ED9-052D-41B4-8373-CA9C05D1E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26391" r="8188" b="24615"/>
          <a:stretch/>
        </p:blipFill>
        <p:spPr bwMode="auto">
          <a:xfrm>
            <a:off x="3230139" y="2467773"/>
            <a:ext cx="1607468" cy="53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ngular :: 앵귤러 JS 개념 및 사용 방법 (앵귤러 JS 프레임워크) - IT에 취.하.개.">
            <a:extLst>
              <a:ext uri="{FF2B5EF4-FFF2-40B4-BE49-F238E27FC236}">
                <a16:creationId xmlns:a16="http://schemas.microsoft.com/office/drawing/2014/main" id="{5931492A-C837-4590-8E60-2B600C8A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53"/>
          <a:stretch/>
        </p:blipFill>
        <p:spPr bwMode="auto">
          <a:xfrm>
            <a:off x="2992146" y="3429000"/>
            <a:ext cx="1620748" cy="67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Vue.js 기초">
            <a:extLst>
              <a:ext uri="{FF2B5EF4-FFF2-40B4-BE49-F238E27FC236}">
                <a16:creationId xmlns:a16="http://schemas.microsoft.com/office/drawing/2014/main" id="{18A2ABB3-EB7B-4BE9-B6B2-3235E1282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3" y="2897639"/>
            <a:ext cx="1268452" cy="5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39">
        <p159:morph option="byObject"/>
      </p:transition>
    </mc:Choice>
    <mc:Fallback xmlns="">
      <p:transition spd="slow" advTm="83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Picture 2" descr="Vue.js - 위키백과, 우리 모두의 백과사전">
            <a:extLst>
              <a:ext uri="{FF2B5EF4-FFF2-40B4-BE49-F238E27FC236}">
                <a16:creationId xmlns:a16="http://schemas.microsoft.com/office/drawing/2014/main" id="{C96A902E-385B-47D2-875A-7625930A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7" y="1283100"/>
            <a:ext cx="721767" cy="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Vue.js 기초">
            <a:extLst>
              <a:ext uri="{FF2B5EF4-FFF2-40B4-BE49-F238E27FC236}">
                <a16:creationId xmlns:a16="http://schemas.microsoft.com/office/drawing/2014/main" id="{48887F16-F8C4-455F-9081-F5BF83AC5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1574144" y="1361544"/>
            <a:ext cx="1343087" cy="6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23EDB9-A34A-4397-AD02-055A4D871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8793" y="2243137"/>
            <a:ext cx="2238375" cy="402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0A2C60-7669-4372-95FF-D9119EAF1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7027" y="2710980"/>
            <a:ext cx="2434325" cy="35337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1A4704F-2745-44D6-AAD3-CBB79A99138B}"/>
              </a:ext>
            </a:extLst>
          </p:cNvPr>
          <p:cNvSpPr/>
          <p:nvPr/>
        </p:nvSpPr>
        <p:spPr>
          <a:xfrm>
            <a:off x="4974985" y="3312343"/>
            <a:ext cx="978408" cy="14570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HTML과 CSS">
            <a:extLst>
              <a:ext uri="{FF2B5EF4-FFF2-40B4-BE49-F238E27FC236}">
                <a16:creationId xmlns:a16="http://schemas.microsoft.com/office/drawing/2014/main" id="{ACD9C29E-6354-4870-A9C4-6EB0D8BA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8945" y1="51098" x2="18945" y2="51098"/>
                        <a14:foregroundMark x1="21582" y1="40410" x2="19531" y2="60322"/>
                        <a14:foregroundMark x1="27051" y1="41728" x2="27051" y2="41728"/>
                        <a14:foregroundMark x1="27734" y1="37921" x2="24121" y2="55930"/>
                        <a14:foregroundMark x1="15918" y1="40996" x2="19922" y2="46999"/>
                        <a14:foregroundMark x1="44824" y1="39824" x2="47266" y2="52562"/>
                        <a14:foregroundMark x1="79785" y1="41435" x2="78516" y2="53880"/>
                        <a14:foregroundMark x1="85840" y1="41581" x2="84766" y2="57247"/>
                        <a14:foregroundMark x1="22852" y1="29575" x2="22852" y2="29575"/>
                        <a14:foregroundMark x1="17188" y1="28404" x2="17188" y2="28404"/>
                        <a14:foregroundMark x1="12793" y1="29575" x2="12793" y2="29575"/>
                        <a14:foregroundMark x1="25000" y1="28843" x2="25000" y2="28843"/>
                        <a14:foregroundMark x1="44824" y1="28843" x2="44824" y2="28843"/>
                        <a14:foregroundMark x1="50098" y1="30307" x2="50098" y2="30307"/>
                        <a14:foregroundMark x1="54785" y1="30893" x2="54785" y2="30893"/>
                        <a14:foregroundMark x1="79590" y1="31332" x2="79590" y2="31332"/>
                        <a14:foregroundMark x1="82422" y1="30161" x2="82422" y2="30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7" y="2173915"/>
            <a:ext cx="5598172" cy="37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8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 descr="MongoDB, Express, Vue, and Node. - DEV Community">
            <a:extLst>
              <a:ext uri="{FF2B5EF4-FFF2-40B4-BE49-F238E27FC236}">
                <a16:creationId xmlns:a16="http://schemas.microsoft.com/office/drawing/2014/main" id="{341EBEEE-E672-476D-A434-4932B633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 bwMode="auto">
          <a:xfrm>
            <a:off x="0" y="2015254"/>
            <a:ext cx="12192000" cy="252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155FE-04D9-45EC-B28B-0EBC6BC7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27" y="3222690"/>
            <a:ext cx="1828273" cy="666750"/>
          </a:xfrm>
          <a:prstGeom prst="rect">
            <a:avLst/>
          </a:prstGeom>
        </p:spPr>
      </p:pic>
      <p:pic>
        <p:nvPicPr>
          <p:cNvPr id="22" name="Picture 2" descr="Vue.js - 위키백과, 우리 모두의 백과사전">
            <a:extLst>
              <a:ext uri="{FF2B5EF4-FFF2-40B4-BE49-F238E27FC236}">
                <a16:creationId xmlns:a16="http://schemas.microsoft.com/office/drawing/2014/main" id="{C96A902E-385B-47D2-875A-7625930A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8" y="3221583"/>
            <a:ext cx="721767" cy="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Vue.js 기초">
            <a:extLst>
              <a:ext uri="{FF2B5EF4-FFF2-40B4-BE49-F238E27FC236}">
                <a16:creationId xmlns:a16="http://schemas.microsoft.com/office/drawing/2014/main" id="{48887F16-F8C4-455F-9081-F5BF83AC5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1523175" y="3300027"/>
            <a:ext cx="1343087" cy="6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329880-A08D-4CA4-93D8-1A3CE343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627" y="2555940"/>
            <a:ext cx="2341752" cy="14636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5850942-5F38-4275-BC56-71F6EA40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627" y="2555939"/>
            <a:ext cx="2341752" cy="1530285"/>
          </a:xfrm>
          <a:prstGeom prst="rect">
            <a:avLst/>
          </a:prstGeom>
        </p:spPr>
      </p:pic>
      <p:pic>
        <p:nvPicPr>
          <p:cNvPr id="3080" name="Picture 8" descr="자바(JAVA) 기초 강좌 - #0 개발환경 설정">
            <a:extLst>
              <a:ext uri="{FF2B5EF4-FFF2-40B4-BE49-F238E27FC236}">
                <a16:creationId xmlns:a16="http://schemas.microsoft.com/office/drawing/2014/main" id="{DF70A1D3-B844-4D50-AA44-07F9F0C8D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7" t="12188" r="39125" b="10156"/>
          <a:stretch/>
        </p:blipFill>
        <p:spPr bwMode="auto">
          <a:xfrm>
            <a:off x="4913488" y="2726461"/>
            <a:ext cx="655815" cy="11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ode.js | Node.js의 시작 (feat. Express)">
            <a:extLst>
              <a:ext uri="{FF2B5EF4-FFF2-40B4-BE49-F238E27FC236}">
                <a16:creationId xmlns:a16="http://schemas.microsoft.com/office/drawing/2014/main" id="{4D89EA41-E154-47C3-AF07-FB00CBD1F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15200"/>
          <a:stretch/>
        </p:blipFill>
        <p:spPr bwMode="auto">
          <a:xfrm>
            <a:off x="5899492" y="2792008"/>
            <a:ext cx="1589211" cy="10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ongoose 사용하기">
            <a:extLst>
              <a:ext uri="{FF2B5EF4-FFF2-40B4-BE49-F238E27FC236}">
                <a16:creationId xmlns:a16="http://schemas.microsoft.com/office/drawing/2014/main" id="{C660C340-13D4-43DC-8071-EB10F677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49" y="3421095"/>
            <a:ext cx="2252308" cy="7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우분투 MySQL 설치 - HiSEON">
            <a:extLst>
              <a:ext uri="{FF2B5EF4-FFF2-40B4-BE49-F238E27FC236}">
                <a16:creationId xmlns:a16="http://schemas.microsoft.com/office/drawing/2014/main" id="{89AA4A80-A34F-43DC-88B4-BD661E86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927" y="2648166"/>
            <a:ext cx="1263704" cy="6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Oracle SQL">
            <a:extLst>
              <a:ext uri="{FF2B5EF4-FFF2-40B4-BE49-F238E27FC236}">
                <a16:creationId xmlns:a16="http://schemas.microsoft.com/office/drawing/2014/main" id="{431E3C8F-C8D3-4289-BF70-20F4C78F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727" y="2375264"/>
            <a:ext cx="1259595" cy="7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4317978-13A7-4779-A63B-0402BDA86C27}"/>
              </a:ext>
            </a:extLst>
          </p:cNvPr>
          <p:cNvSpPr txBox="1"/>
          <p:nvPr/>
        </p:nvSpPr>
        <p:spPr>
          <a:xfrm flipH="1">
            <a:off x="584200" y="4543150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77A151-555B-4014-B62B-7FC6E2EEDAD1}"/>
              </a:ext>
            </a:extLst>
          </p:cNvPr>
          <p:cNvSpPr txBox="1"/>
          <p:nvPr/>
        </p:nvSpPr>
        <p:spPr>
          <a:xfrm flipH="1">
            <a:off x="4880688" y="4534694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2359AD-6FDD-41F6-99CA-250724620353}"/>
              </a:ext>
            </a:extLst>
          </p:cNvPr>
          <p:cNvSpPr txBox="1"/>
          <p:nvPr/>
        </p:nvSpPr>
        <p:spPr>
          <a:xfrm flipH="1">
            <a:off x="9107615" y="4535232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HTML과 CSS">
            <a:extLst>
              <a:ext uri="{FF2B5EF4-FFF2-40B4-BE49-F238E27FC236}">
                <a16:creationId xmlns:a16="http://schemas.microsoft.com/office/drawing/2014/main" id="{F3322D0C-1D67-4D7A-83C8-21054215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8945" y1="51098" x2="18945" y2="51098"/>
                        <a14:foregroundMark x1="21582" y1="40410" x2="19531" y2="60322"/>
                        <a14:foregroundMark x1="27051" y1="41728" x2="27051" y2="41728"/>
                        <a14:foregroundMark x1="27734" y1="37921" x2="24121" y2="55930"/>
                        <a14:foregroundMark x1="15918" y1="40996" x2="19922" y2="46999"/>
                        <a14:foregroundMark x1="44824" y1="39824" x2="47266" y2="52562"/>
                        <a14:foregroundMark x1="79785" y1="41435" x2="78516" y2="53880"/>
                        <a14:foregroundMark x1="85840" y1="41581" x2="84766" y2="57247"/>
                        <a14:foregroundMark x1="22852" y1="29575" x2="22852" y2="29575"/>
                        <a14:foregroundMark x1="17188" y1="28404" x2="17188" y2="28404"/>
                        <a14:foregroundMark x1="12793" y1="29575" x2="12793" y2="29575"/>
                        <a14:foregroundMark x1="25000" y1="28843" x2="25000" y2="28843"/>
                        <a14:foregroundMark x1="44824" y1="28843" x2="44824" y2="28843"/>
                        <a14:foregroundMark x1="50098" y1="30307" x2="50098" y2="30307"/>
                        <a14:foregroundMark x1="54785" y1="30893" x2="54785" y2="30893"/>
                        <a14:foregroundMark x1="79590" y1="31332" x2="79590" y2="31332"/>
                        <a14:foregroundMark x1="82422" y1="30161" x2="82422" y2="30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72" y="2095460"/>
            <a:ext cx="1843545" cy="12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3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SPA, MPA, CSR, SSR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7E8C2-CA0B-4A45-A030-3A98C1C0D4EB}"/>
              </a:ext>
            </a:extLst>
          </p:cNvPr>
          <p:cNvSpPr txBox="1"/>
          <p:nvPr/>
        </p:nvSpPr>
        <p:spPr>
          <a:xfrm flipH="1">
            <a:off x="469897" y="1360603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AAB16-D4F8-470D-8E15-A51FC173A537}"/>
              </a:ext>
            </a:extLst>
          </p:cNvPr>
          <p:cNvSpPr txBox="1"/>
          <p:nvPr/>
        </p:nvSpPr>
        <p:spPr>
          <a:xfrm flipH="1">
            <a:off x="469897" y="4106121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랜더링방식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38527-5296-4B94-BD7B-70AF8BEA0123}"/>
              </a:ext>
            </a:extLst>
          </p:cNvPr>
          <p:cNvSpPr txBox="1"/>
          <p:nvPr/>
        </p:nvSpPr>
        <p:spPr>
          <a:xfrm flipH="1">
            <a:off x="1222221" y="1845747"/>
            <a:ext cx="2430623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MPA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14813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SPA, MPA, CSR, SSR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7E8C2-CA0B-4A45-A030-3A98C1C0D4EB}"/>
              </a:ext>
            </a:extLst>
          </p:cNvPr>
          <p:cNvSpPr txBox="1"/>
          <p:nvPr/>
        </p:nvSpPr>
        <p:spPr>
          <a:xfrm flipH="1">
            <a:off x="469897" y="1360603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8824E-6B5F-4110-A5AD-2B408AD04362}"/>
              </a:ext>
            </a:extLst>
          </p:cNvPr>
          <p:cNvSpPr txBox="1"/>
          <p:nvPr/>
        </p:nvSpPr>
        <p:spPr>
          <a:xfrm flipH="1">
            <a:off x="1222219" y="1845747"/>
            <a:ext cx="3963239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Single Page Application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 Page Application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Server-Side Rendering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1E4CB-2169-4BDA-AEFE-149B9EA94001}"/>
              </a:ext>
            </a:extLst>
          </p:cNvPr>
          <p:cNvSpPr txBox="1"/>
          <p:nvPr/>
        </p:nvSpPr>
        <p:spPr>
          <a:xfrm flipH="1">
            <a:off x="469897" y="4106121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랜더링방식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005F3-C6F2-4079-B8EA-F3F926CB6471}"/>
              </a:ext>
            </a:extLst>
          </p:cNvPr>
          <p:cNvSpPr txBox="1"/>
          <p:nvPr/>
        </p:nvSpPr>
        <p:spPr>
          <a:xfrm flipH="1">
            <a:off x="5185457" y="1845747"/>
            <a:ext cx="7006542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 페이지로 구성된 어플리케이션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개의 페이지로 구성된 어플리케이션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정적 리소스를 한번에 받아 페이지 구성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서버에서 데이터까지 포함한 페이지를 구성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12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SPA, MPA, CSR, SSR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9D09B-DF3A-4236-AA0D-8EC682DD2CB4}"/>
              </a:ext>
            </a:extLst>
          </p:cNvPr>
          <p:cNvSpPr txBox="1"/>
          <p:nvPr/>
        </p:nvSpPr>
        <p:spPr>
          <a:xfrm flipH="1">
            <a:off x="469899" y="3677592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F065D-5234-4759-BECA-F5ADF83D2085}"/>
              </a:ext>
            </a:extLst>
          </p:cNvPr>
          <p:cNvSpPr txBox="1"/>
          <p:nvPr/>
        </p:nvSpPr>
        <p:spPr>
          <a:xfrm flipH="1">
            <a:off x="469899" y="5430984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랜더링방식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DEB76-E9D4-4643-B95C-EC55AFE77731}"/>
              </a:ext>
            </a:extLst>
          </p:cNvPr>
          <p:cNvSpPr txBox="1"/>
          <p:nvPr/>
        </p:nvSpPr>
        <p:spPr>
          <a:xfrm flipH="1">
            <a:off x="3484281" y="351252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40EAE-C6EB-407E-8CAA-17C91907CDF9}"/>
              </a:ext>
            </a:extLst>
          </p:cNvPr>
          <p:cNvSpPr txBox="1"/>
          <p:nvPr/>
        </p:nvSpPr>
        <p:spPr>
          <a:xfrm flipH="1">
            <a:off x="3327497" y="395310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Single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E84B5-ADC8-4EDE-9848-04346ADFB4F7}"/>
              </a:ext>
            </a:extLst>
          </p:cNvPr>
          <p:cNvSpPr txBox="1"/>
          <p:nvPr/>
        </p:nvSpPr>
        <p:spPr>
          <a:xfrm flipH="1">
            <a:off x="7915259" y="354330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CD4FE-F312-4352-B2FF-5B382C25A1B5}"/>
              </a:ext>
            </a:extLst>
          </p:cNvPr>
          <p:cNvSpPr txBox="1"/>
          <p:nvPr/>
        </p:nvSpPr>
        <p:spPr>
          <a:xfrm flipH="1">
            <a:off x="7758475" y="398388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 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A0AD96-7474-4D9F-B6A5-1C66ACC920DF}"/>
              </a:ext>
            </a:extLst>
          </p:cNvPr>
          <p:cNvSpPr txBox="1"/>
          <p:nvPr/>
        </p:nvSpPr>
        <p:spPr>
          <a:xfrm flipH="1">
            <a:off x="3484281" y="524434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7143C-FCBD-44DA-A8AE-CAF0B485E6AD}"/>
              </a:ext>
            </a:extLst>
          </p:cNvPr>
          <p:cNvSpPr txBox="1"/>
          <p:nvPr/>
        </p:nvSpPr>
        <p:spPr>
          <a:xfrm flipH="1">
            <a:off x="3327497" y="568492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6B6C-9C55-4636-99ED-ED54444BA150}"/>
              </a:ext>
            </a:extLst>
          </p:cNvPr>
          <p:cNvSpPr txBox="1"/>
          <p:nvPr/>
        </p:nvSpPr>
        <p:spPr>
          <a:xfrm flipH="1">
            <a:off x="7915259" y="527512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2BF2D4-07F4-4CD3-826A-230185E950FC}"/>
              </a:ext>
            </a:extLst>
          </p:cNvPr>
          <p:cNvSpPr txBox="1"/>
          <p:nvPr/>
        </p:nvSpPr>
        <p:spPr>
          <a:xfrm flipH="1">
            <a:off x="7758475" y="571570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1240A2D-D7C3-4619-8036-83B569008FCC}"/>
              </a:ext>
            </a:extLst>
          </p:cNvPr>
          <p:cNvSpPr/>
          <p:nvPr/>
        </p:nvSpPr>
        <p:spPr>
          <a:xfrm>
            <a:off x="4429428" y="4480472"/>
            <a:ext cx="540327" cy="5451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156D87A-5AD0-442D-9978-4C6D4840132D}"/>
              </a:ext>
            </a:extLst>
          </p:cNvPr>
          <p:cNvSpPr/>
          <p:nvPr/>
        </p:nvSpPr>
        <p:spPr>
          <a:xfrm>
            <a:off x="8887128" y="4480472"/>
            <a:ext cx="540327" cy="5451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EBF6CAA-690F-4B1F-8971-7695F39CA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909" y="1215398"/>
            <a:ext cx="2381995" cy="2078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926977-79D3-40B5-8318-8A923C4CB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430" y="1195599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13397F7-6918-448F-A5C3-4EB2B729C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9938" y="1499286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6830442-A4C2-48D5-8041-3A3F03E0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2446" y="1802973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2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SPA, MPA, CSR, SSR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9D09B-DF3A-4236-AA0D-8EC682DD2CB4}"/>
              </a:ext>
            </a:extLst>
          </p:cNvPr>
          <p:cNvSpPr txBox="1"/>
          <p:nvPr/>
        </p:nvSpPr>
        <p:spPr>
          <a:xfrm flipH="1">
            <a:off x="469899" y="3677592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F065D-5234-4759-BECA-F5ADF83D2085}"/>
              </a:ext>
            </a:extLst>
          </p:cNvPr>
          <p:cNvSpPr txBox="1"/>
          <p:nvPr/>
        </p:nvSpPr>
        <p:spPr>
          <a:xfrm flipH="1">
            <a:off x="469899" y="5430984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랜더링방식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DEB76-E9D4-4643-B95C-EC55AFE77731}"/>
              </a:ext>
            </a:extLst>
          </p:cNvPr>
          <p:cNvSpPr txBox="1"/>
          <p:nvPr/>
        </p:nvSpPr>
        <p:spPr>
          <a:xfrm flipH="1">
            <a:off x="3484281" y="351252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40EAE-C6EB-407E-8CAA-17C91907CDF9}"/>
              </a:ext>
            </a:extLst>
          </p:cNvPr>
          <p:cNvSpPr txBox="1"/>
          <p:nvPr/>
        </p:nvSpPr>
        <p:spPr>
          <a:xfrm flipH="1">
            <a:off x="3327497" y="395310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Single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E84B5-ADC8-4EDE-9848-04346ADFB4F7}"/>
              </a:ext>
            </a:extLst>
          </p:cNvPr>
          <p:cNvSpPr txBox="1"/>
          <p:nvPr/>
        </p:nvSpPr>
        <p:spPr>
          <a:xfrm flipH="1">
            <a:off x="7915259" y="354330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CD4FE-F312-4352-B2FF-5B382C25A1B5}"/>
              </a:ext>
            </a:extLst>
          </p:cNvPr>
          <p:cNvSpPr txBox="1"/>
          <p:nvPr/>
        </p:nvSpPr>
        <p:spPr>
          <a:xfrm flipH="1">
            <a:off x="7758475" y="398388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 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A0AD96-7474-4D9F-B6A5-1C66ACC920DF}"/>
              </a:ext>
            </a:extLst>
          </p:cNvPr>
          <p:cNvSpPr txBox="1"/>
          <p:nvPr/>
        </p:nvSpPr>
        <p:spPr>
          <a:xfrm flipH="1">
            <a:off x="3484281" y="524434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7143C-FCBD-44DA-A8AE-CAF0B485E6AD}"/>
              </a:ext>
            </a:extLst>
          </p:cNvPr>
          <p:cNvSpPr txBox="1"/>
          <p:nvPr/>
        </p:nvSpPr>
        <p:spPr>
          <a:xfrm flipH="1">
            <a:off x="3327497" y="568492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6B6C-9C55-4636-99ED-ED54444BA150}"/>
              </a:ext>
            </a:extLst>
          </p:cNvPr>
          <p:cNvSpPr txBox="1"/>
          <p:nvPr/>
        </p:nvSpPr>
        <p:spPr>
          <a:xfrm flipH="1">
            <a:off x="7915259" y="527512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2BF2D4-07F4-4CD3-826A-230185E950FC}"/>
              </a:ext>
            </a:extLst>
          </p:cNvPr>
          <p:cNvSpPr txBox="1"/>
          <p:nvPr/>
        </p:nvSpPr>
        <p:spPr>
          <a:xfrm flipH="1">
            <a:off x="7758475" y="571570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EBF6CAA-690F-4B1F-8971-7695F39CA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909" y="1215398"/>
            <a:ext cx="2381995" cy="2078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926977-79D3-40B5-8318-8A923C4CB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430" y="1195599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13397F7-6918-448F-A5C3-4EB2B729C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9938" y="1499286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6830442-A4C2-48D5-8041-3A3F03E0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2446" y="1802973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F20B903-DE95-4740-98C8-588C48541080}"/>
              </a:ext>
            </a:extLst>
          </p:cNvPr>
          <p:cNvCxnSpPr/>
          <p:nvPr/>
        </p:nvCxnSpPr>
        <p:spPr>
          <a:xfrm>
            <a:off x="4580104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7F8D7B-3004-41AA-88FA-83BA3C149C65}"/>
              </a:ext>
            </a:extLst>
          </p:cNvPr>
          <p:cNvCxnSpPr/>
          <p:nvPr/>
        </p:nvCxnSpPr>
        <p:spPr>
          <a:xfrm>
            <a:off x="4792970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FA83E6A1-7D36-4860-A037-2524D4AAF546}"/>
              </a:ext>
            </a:extLst>
          </p:cNvPr>
          <p:cNvSpPr/>
          <p:nvPr/>
        </p:nvSpPr>
        <p:spPr>
          <a:xfrm>
            <a:off x="4897332" y="452712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520BFEC-69D3-40F5-97FE-112B94E6A4E4}"/>
              </a:ext>
            </a:extLst>
          </p:cNvPr>
          <p:cNvSpPr/>
          <p:nvPr/>
        </p:nvSpPr>
        <p:spPr>
          <a:xfrm>
            <a:off x="4375355" y="488283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DE6ADCE-87DD-445A-8DF0-6C1A6DA5CCBC}"/>
              </a:ext>
            </a:extLst>
          </p:cNvPr>
          <p:cNvCxnSpPr/>
          <p:nvPr/>
        </p:nvCxnSpPr>
        <p:spPr>
          <a:xfrm>
            <a:off x="9037804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6857925-AA56-4214-AAD9-3C67F062B0ED}"/>
              </a:ext>
            </a:extLst>
          </p:cNvPr>
          <p:cNvCxnSpPr/>
          <p:nvPr/>
        </p:nvCxnSpPr>
        <p:spPr>
          <a:xfrm>
            <a:off x="9250670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0FA45F7B-EA21-452C-A770-460ECFE93BC3}"/>
              </a:ext>
            </a:extLst>
          </p:cNvPr>
          <p:cNvSpPr/>
          <p:nvPr/>
        </p:nvSpPr>
        <p:spPr>
          <a:xfrm>
            <a:off x="9355032" y="452712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2AC7235-008F-445C-B5D9-DDCC74306822}"/>
              </a:ext>
            </a:extLst>
          </p:cNvPr>
          <p:cNvSpPr/>
          <p:nvPr/>
        </p:nvSpPr>
        <p:spPr>
          <a:xfrm>
            <a:off x="8833055" y="488283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3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19337DF-8377-4F70-A0F3-627B6841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4846" y="1955373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SPA, MPA, CSR, SSR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9D09B-DF3A-4236-AA0D-8EC682DD2CB4}"/>
              </a:ext>
            </a:extLst>
          </p:cNvPr>
          <p:cNvSpPr txBox="1"/>
          <p:nvPr/>
        </p:nvSpPr>
        <p:spPr>
          <a:xfrm flipH="1">
            <a:off x="469899" y="3677592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F065D-5234-4759-BECA-F5ADF83D2085}"/>
              </a:ext>
            </a:extLst>
          </p:cNvPr>
          <p:cNvSpPr txBox="1"/>
          <p:nvPr/>
        </p:nvSpPr>
        <p:spPr>
          <a:xfrm flipH="1">
            <a:off x="469899" y="5430984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랜더링방식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DEB76-E9D4-4643-B95C-EC55AFE77731}"/>
              </a:ext>
            </a:extLst>
          </p:cNvPr>
          <p:cNvSpPr txBox="1"/>
          <p:nvPr/>
        </p:nvSpPr>
        <p:spPr>
          <a:xfrm flipH="1">
            <a:off x="3484281" y="351252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40EAE-C6EB-407E-8CAA-17C91907CDF9}"/>
              </a:ext>
            </a:extLst>
          </p:cNvPr>
          <p:cNvSpPr txBox="1"/>
          <p:nvPr/>
        </p:nvSpPr>
        <p:spPr>
          <a:xfrm flipH="1">
            <a:off x="3327497" y="395310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Single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E84B5-ADC8-4EDE-9848-04346ADFB4F7}"/>
              </a:ext>
            </a:extLst>
          </p:cNvPr>
          <p:cNvSpPr txBox="1"/>
          <p:nvPr/>
        </p:nvSpPr>
        <p:spPr>
          <a:xfrm flipH="1">
            <a:off x="7915259" y="354330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CD4FE-F312-4352-B2FF-5B382C25A1B5}"/>
              </a:ext>
            </a:extLst>
          </p:cNvPr>
          <p:cNvSpPr txBox="1"/>
          <p:nvPr/>
        </p:nvSpPr>
        <p:spPr>
          <a:xfrm flipH="1">
            <a:off x="7758475" y="398388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 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A0AD96-7474-4D9F-B6A5-1C66ACC920DF}"/>
              </a:ext>
            </a:extLst>
          </p:cNvPr>
          <p:cNvSpPr txBox="1"/>
          <p:nvPr/>
        </p:nvSpPr>
        <p:spPr>
          <a:xfrm flipH="1">
            <a:off x="3484281" y="524434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7143C-FCBD-44DA-A8AE-CAF0B485E6AD}"/>
              </a:ext>
            </a:extLst>
          </p:cNvPr>
          <p:cNvSpPr txBox="1"/>
          <p:nvPr/>
        </p:nvSpPr>
        <p:spPr>
          <a:xfrm flipH="1">
            <a:off x="3327497" y="568492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6B6C-9C55-4636-99ED-ED54444BA150}"/>
              </a:ext>
            </a:extLst>
          </p:cNvPr>
          <p:cNvSpPr txBox="1"/>
          <p:nvPr/>
        </p:nvSpPr>
        <p:spPr>
          <a:xfrm flipH="1">
            <a:off x="7915259" y="527512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2BF2D4-07F4-4CD3-826A-230185E950FC}"/>
              </a:ext>
            </a:extLst>
          </p:cNvPr>
          <p:cNvSpPr txBox="1"/>
          <p:nvPr/>
        </p:nvSpPr>
        <p:spPr>
          <a:xfrm flipH="1">
            <a:off x="7758475" y="571570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EE71F4-3D81-4B66-9E4F-351C151800DE}"/>
              </a:ext>
            </a:extLst>
          </p:cNvPr>
          <p:cNvCxnSpPr/>
          <p:nvPr/>
        </p:nvCxnSpPr>
        <p:spPr>
          <a:xfrm>
            <a:off x="4580104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76D8DD-28C7-410B-9DF2-B0CCF09BC9B3}"/>
              </a:ext>
            </a:extLst>
          </p:cNvPr>
          <p:cNvCxnSpPr/>
          <p:nvPr/>
        </p:nvCxnSpPr>
        <p:spPr>
          <a:xfrm>
            <a:off x="4792970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8B1CEC1-54D5-4CBF-97D2-E20EA60CFF1E}"/>
              </a:ext>
            </a:extLst>
          </p:cNvPr>
          <p:cNvCxnSpPr/>
          <p:nvPr/>
        </p:nvCxnSpPr>
        <p:spPr>
          <a:xfrm>
            <a:off x="9037804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3E5A207-BE5B-43E2-8F86-2028A09D050E}"/>
              </a:ext>
            </a:extLst>
          </p:cNvPr>
          <p:cNvCxnSpPr/>
          <p:nvPr/>
        </p:nvCxnSpPr>
        <p:spPr>
          <a:xfrm>
            <a:off x="9250670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C8680D6-BCEB-4F16-B400-69E86435021B}"/>
              </a:ext>
            </a:extLst>
          </p:cNvPr>
          <p:cNvCxnSpPr>
            <a:cxnSpLocks/>
          </p:cNvCxnSpPr>
          <p:nvPr/>
        </p:nvCxnSpPr>
        <p:spPr>
          <a:xfrm flipH="1">
            <a:off x="4395217" y="4601362"/>
            <a:ext cx="562346" cy="298332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BF2F5DA-99A8-44A3-8835-08BEFF8F7B7F}"/>
              </a:ext>
            </a:extLst>
          </p:cNvPr>
          <p:cNvCxnSpPr>
            <a:cxnSpLocks/>
          </p:cNvCxnSpPr>
          <p:nvPr/>
        </p:nvCxnSpPr>
        <p:spPr>
          <a:xfrm flipH="1">
            <a:off x="8861519" y="4601362"/>
            <a:ext cx="562346" cy="298332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80DB246-7B6B-4EC5-BAAC-FC9BE7F8F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909" y="1215398"/>
            <a:ext cx="2381995" cy="2078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8D7FD86-9397-4D6A-88E8-363ED54EB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430" y="1195599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8AE1636-2501-4B42-A606-776566D08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9938" y="1499286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9FDFA82-3DCE-45AB-99C1-B7F356026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2446" y="1802973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49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19337DF-8377-4F70-A0F3-627B6841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4846" y="1955373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272263-9E31-4A06-B605-518C32F710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2338" y="1651686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2CF17F-6EAD-438D-9F94-B21C8BB2DE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9830" y="1324551"/>
            <a:ext cx="1863436" cy="1626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SPA, MPA, CSR, SSR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995A91-5A00-4FF6-ABDE-32624E70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9" b="89532" l="7933" r="89904">
                        <a14:foregroundMark x1="26442" y1="8540" x2="26442" y2="8540"/>
                        <a14:foregroundMark x1="33894" y1="11295" x2="36538" y2="25895"/>
                        <a14:foregroundMark x1="41346" y1="15152" x2="40625" y2="14601"/>
                        <a14:foregroundMark x1="29087" y1="15978" x2="29087" y2="15978"/>
                        <a14:foregroundMark x1="16827" y1="16529" x2="16827" y2="16529"/>
                        <a14:foregroundMark x1="62500" y1="14601" x2="62500" y2="14601"/>
                        <a14:foregroundMark x1="41346" y1="14876" x2="75481" y2="12948"/>
                        <a14:foregroundMark x1="75481" y1="12948" x2="76683" y2="13774"/>
                        <a14:foregroundMark x1="61538" y1="14325" x2="74760" y2="15978"/>
                        <a14:foregroundMark x1="74760" y1="15978" x2="84135" y2="25069"/>
                        <a14:foregroundMark x1="84135" y1="25069" x2="79808" y2="79063"/>
                        <a14:foregroundMark x1="79808" y1="79063" x2="61298" y2="89532"/>
                        <a14:foregroundMark x1="61298" y1="89532" x2="24279" y2="88430"/>
                        <a14:foregroundMark x1="24279" y1="88430" x2="17788" y2="66942"/>
                        <a14:foregroundMark x1="17788" y1="66942" x2="18510" y2="23691"/>
                        <a14:foregroundMark x1="37981" y1="67218" x2="68510" y2="62810"/>
                        <a14:foregroundMark x1="53125" y1="72176" x2="53125" y2="72176"/>
                        <a14:foregroundMark x1="32933" y1="74656" x2="26923" y2="75482"/>
                        <a14:foregroundMark x1="22837" y1="73278" x2="22837" y2="73278"/>
                        <a14:foregroundMark x1="23558" y1="70248" x2="23558" y2="70248"/>
                        <a14:foregroundMark x1="25721" y1="68044" x2="25721" y2="68044"/>
                        <a14:foregroundMark x1="26202" y1="67493" x2="26202" y2="67493"/>
                        <a14:foregroundMark x1="26442" y1="66667" x2="26442" y2="66667"/>
                        <a14:foregroundMark x1="26442" y1="64738" x2="27163" y2="64463"/>
                        <a14:foregroundMark x1="30048" y1="61433" x2="40385" y2="52617"/>
                        <a14:foregroundMark x1="41346" y1="52066" x2="43029" y2="49311"/>
                        <a14:foregroundMark x1="46154" y1="47107" x2="47837" y2="44077"/>
                        <a14:foregroundMark x1="49760" y1="40771" x2="50000" y2="38292"/>
                        <a14:foregroundMark x1="46635" y1="25069" x2="50000" y2="65014"/>
                        <a14:foregroundMark x1="77885" y1="23140" x2="72837" y2="49036"/>
                        <a14:foregroundMark x1="77644" y1="37466" x2="45673" y2="85399"/>
                        <a14:foregroundMark x1="68510" y1="54270" x2="53606" y2="71350"/>
                        <a14:foregroundMark x1="88221" y1="52066" x2="67067" y2="62259"/>
                        <a14:foregroundMark x1="73077" y1="54270" x2="62981" y2="60606"/>
                        <a14:foregroundMark x1="75481" y1="53719" x2="75481" y2="53719"/>
                        <a14:foregroundMark x1="75721" y1="54270" x2="75721" y2="54270"/>
                        <a14:foregroundMark x1="75240" y1="52893" x2="75240" y2="52893"/>
                        <a14:foregroundMark x1="74760" y1="52342" x2="74760" y2="52342"/>
                        <a14:foregroundMark x1="74279" y1="52066" x2="74279" y2="52066"/>
                        <a14:foregroundMark x1="72596" y1="51791" x2="72596" y2="51791"/>
                        <a14:foregroundMark x1="53125" y1="55096" x2="52163" y2="55096"/>
                        <a14:foregroundMark x1="53125" y1="53719" x2="53125" y2="53719"/>
                        <a14:foregroundMark x1="53606" y1="53719" x2="53606" y2="53719"/>
                        <a14:foregroundMark x1="53846" y1="53719" x2="53846" y2="53719"/>
                        <a14:foregroundMark x1="54087" y1="53719" x2="54808" y2="53719"/>
                        <a14:foregroundMark x1="55288" y1="53444" x2="55288" y2="53444"/>
                        <a14:foregroundMark x1="65385" y1="29201" x2="65385" y2="29201"/>
                        <a14:foregroundMark x1="63462" y1="23691" x2="63462" y2="23691"/>
                        <a14:foregroundMark x1="57692" y1="23691" x2="51683" y2="23691"/>
                        <a14:foregroundMark x1="48558" y1="23140" x2="16587" y2="22039"/>
                        <a14:foregroundMark x1="13462" y1="12397" x2="13462" y2="12397"/>
                        <a14:foregroundMark x1="13462" y1="12397" x2="13462" y2="12397"/>
                        <a14:foregroundMark x1="15385" y1="11295" x2="17067" y2="11570"/>
                        <a14:foregroundMark x1="20433" y1="11570" x2="21154" y2="12672"/>
                        <a14:foregroundMark x1="21394" y1="12948" x2="21394" y2="12948"/>
                        <a14:foregroundMark x1="20433" y1="15702" x2="20433" y2="15702"/>
                        <a14:foregroundMark x1="19231" y1="17906" x2="18029" y2="20937"/>
                        <a14:foregroundMark x1="17308" y1="24793" x2="17067" y2="25620"/>
                        <a14:foregroundMark x1="14663" y1="30303" x2="12740" y2="39669"/>
                        <a14:foregroundMark x1="9856" y1="69421" x2="9856" y2="69421"/>
                        <a14:foregroundMark x1="9856" y1="69146" x2="9856" y2="69146"/>
                        <a14:foregroundMark x1="14423" y1="62259" x2="14423" y2="62259"/>
                        <a14:foregroundMark x1="14423" y1="61983" x2="14423" y2="61983"/>
                        <a14:foregroundMark x1="16346" y1="61708" x2="16346" y2="61708"/>
                        <a14:foregroundMark x1="16587" y1="61708" x2="17308" y2="61708"/>
                        <a14:foregroundMark x1="23077" y1="60606" x2="17788" y2="75758"/>
                        <a14:foregroundMark x1="48558" y1="61708" x2="28365" y2="75758"/>
                        <a14:foregroundMark x1="73317" y1="72176" x2="49038" y2="83196"/>
                        <a14:foregroundMark x1="85577" y1="87879" x2="68750" y2="88705"/>
                        <a14:foregroundMark x1="87019" y1="86777" x2="84375" y2="57300"/>
                        <a14:foregroundMark x1="84375" y1="57300" x2="88462" y2="36915"/>
                        <a14:foregroundMark x1="88462" y1="36915" x2="87500" y2="22590"/>
                        <a14:foregroundMark x1="87500" y1="22590" x2="71154" y2="12121"/>
                        <a14:foregroundMark x1="71154" y1="12121" x2="37740" y2="15702"/>
                        <a14:foregroundMark x1="49760" y1="17080" x2="67067" y2="12672"/>
                        <a14:foregroundMark x1="81010" y1="14601" x2="81010" y2="14601"/>
                        <a14:foregroundMark x1="75240" y1="12672" x2="81490" y2="19284"/>
                        <a14:foregroundMark x1="81731" y1="11019" x2="81250" y2="23691"/>
                        <a14:foregroundMark x1="86538" y1="13223" x2="82452" y2="22590"/>
                        <a14:foregroundMark x1="83413" y1="11019" x2="70192" y2="17631"/>
                        <a14:foregroundMark x1="18269" y1="14325" x2="17548" y2="14601"/>
                        <a14:foregroundMark x1="16106" y1="14601" x2="16106" y2="14601"/>
                        <a14:foregroundMark x1="47115" y1="11570" x2="58173" y2="8815"/>
                        <a14:foregroundMark x1="60337" y1="8264" x2="60337" y2="8264"/>
                        <a14:foregroundMark x1="27644" y1="15978" x2="32692" y2="19559"/>
                        <a14:foregroundMark x1="26923" y1="12397" x2="13942" y2="17355"/>
                        <a14:foregroundMark x1="11779" y1="25620" x2="8654" y2="54821"/>
                        <a14:foregroundMark x1="28606" y1="25344" x2="17548" y2="60331"/>
                        <a14:foregroundMark x1="32692" y1="55647" x2="32692" y2="55647"/>
                        <a14:foregroundMark x1="28846" y1="51791" x2="29808" y2="51791"/>
                        <a14:foregroundMark x1="28846" y1="53444" x2="53125" y2="47934"/>
                        <a14:foregroundMark x1="55769" y1="52617" x2="67548" y2="50413"/>
                        <a14:foregroundMark x1="87019" y1="47658" x2="87019" y2="47658"/>
                        <a14:foregroundMark x1="89183" y1="47658" x2="89183" y2="47658"/>
                        <a14:foregroundMark x1="90144" y1="45730" x2="90144" y2="45730"/>
                        <a14:foregroundMark x1="89663" y1="45179" x2="89663" y2="45179"/>
                        <a14:foregroundMark x1="88702" y1="57025" x2="88702" y2="57025"/>
                        <a14:foregroundMark x1="88702" y1="57300" x2="88702" y2="57300"/>
                        <a14:foregroundMark x1="88702" y1="57300" x2="88702" y2="57300"/>
                        <a14:foregroundMark x1="88702" y1="57576" x2="88702" y2="57576"/>
                        <a14:foregroundMark x1="88702" y1="60331" x2="89183" y2="62259"/>
                        <a14:foregroundMark x1="89183" y1="63361" x2="89183" y2="63361"/>
                        <a14:foregroundMark x1="89423" y1="64738" x2="89423" y2="66116"/>
                        <a14:foregroundMark x1="89663" y1="67493" x2="89663" y2="68320"/>
                        <a14:foregroundMark x1="89423" y1="73554" x2="89423" y2="74656"/>
                        <a14:foregroundMark x1="89183" y1="78237" x2="88942" y2="79063"/>
                        <a14:foregroundMark x1="88702" y1="82369" x2="88702" y2="83471"/>
                        <a14:foregroundMark x1="88221" y1="84848" x2="87740" y2="85675"/>
                        <a14:foregroundMark x1="88221" y1="87879" x2="88221" y2="87879"/>
                        <a14:foregroundMark x1="88942" y1="76860" x2="88462" y2="65014"/>
                        <a14:foregroundMark x1="18990" y1="87879" x2="18990" y2="87879"/>
                        <a14:foregroundMark x1="18990" y1="86501" x2="11779" y2="68320"/>
                        <a14:foregroundMark x1="11779" y1="68320" x2="11538" y2="64463"/>
                        <a14:foregroundMark x1="12019" y1="58127" x2="8894" y2="83747"/>
                        <a14:foregroundMark x1="12500" y1="85399" x2="18990" y2="85675"/>
                        <a14:foregroundMark x1="11779" y1="88430" x2="11779" y2="88430"/>
                        <a14:foregroundMark x1="14183" y1="89256" x2="14183" y2="89256"/>
                        <a14:foregroundMark x1="11058" y1="87052" x2="11058" y2="87052"/>
                        <a14:foregroundMark x1="9135" y1="86777" x2="9135" y2="86777"/>
                        <a14:foregroundMark x1="9135" y1="62534" x2="9135" y2="62534"/>
                        <a14:foregroundMark x1="7933" y1="65014" x2="7933" y2="65014"/>
                        <a14:foregroundMark x1="9135" y1="60606" x2="9135" y2="60606"/>
                        <a14:foregroundMark x1="9135" y1="59229" x2="9135" y2="59229"/>
                        <a14:foregroundMark x1="9856" y1="57300" x2="9856" y2="57300"/>
                        <a14:foregroundMark x1="9615" y1="31680" x2="9615" y2="31680"/>
                        <a14:foregroundMark x1="9615" y1="27548" x2="9856" y2="54545"/>
                        <a14:foregroundMark x1="8894" y1="38292" x2="8894" y2="38292"/>
                        <a14:foregroundMark x1="8894" y1="42700" x2="8894" y2="42700"/>
                        <a14:foregroundMark x1="8894" y1="46281" x2="8894" y2="46281"/>
                        <a14:foregroundMark x1="8894" y1="37190" x2="8894" y2="37190"/>
                        <a14:foregroundMark x1="8413" y1="35537" x2="8413" y2="35537"/>
                        <a14:foregroundMark x1="8413" y1="32231" x2="8413" y2="32231"/>
                        <a14:foregroundMark x1="8173" y1="29201" x2="8173" y2="29201"/>
                        <a14:foregroundMark x1="21875" y1="26171" x2="43269" y2="23691"/>
                        <a14:foregroundMark x1="43269" y1="23691" x2="70433" y2="25620"/>
                        <a14:foregroundMark x1="76683" y1="25620" x2="46875" y2="31405"/>
                        <a14:foregroundMark x1="89663" y1="29752" x2="89663" y2="29752"/>
                        <a14:foregroundMark x1="89423" y1="27548" x2="87500" y2="53719"/>
                        <a14:foregroundMark x1="63702" y1="63912" x2="61058" y2="74931"/>
                        <a14:foregroundMark x1="38221" y1="57300" x2="35337" y2="79890"/>
                        <a14:foregroundMark x1="22596" y1="15152" x2="32452" y2="17355"/>
                        <a14:foregroundMark x1="80769" y1="88430" x2="80769" y2="88430"/>
                        <a14:foregroundMark x1="83173" y1="88430" x2="83173" y2="88430"/>
                        <a14:foregroundMark x1="88702" y1="87052" x2="88702" y2="87052"/>
                        <a14:foregroundMark x1="88942" y1="87603" x2="88942" y2="87603"/>
                        <a14:foregroundMark x1="88702" y1="88154" x2="88702" y2="88154"/>
                        <a14:foregroundMark x1="88702" y1="88705" x2="87740" y2="88705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brightnessContrast bright="100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909" y="1215398"/>
            <a:ext cx="2381995" cy="2078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9D09B-DF3A-4236-AA0D-8EC682DD2CB4}"/>
              </a:ext>
            </a:extLst>
          </p:cNvPr>
          <p:cNvSpPr txBox="1"/>
          <p:nvPr/>
        </p:nvSpPr>
        <p:spPr>
          <a:xfrm flipH="1">
            <a:off x="469899" y="3677592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F065D-5234-4759-BECA-F5ADF83D2085}"/>
              </a:ext>
            </a:extLst>
          </p:cNvPr>
          <p:cNvSpPr txBox="1"/>
          <p:nvPr/>
        </p:nvSpPr>
        <p:spPr>
          <a:xfrm flipH="1">
            <a:off x="469899" y="5430984"/>
            <a:ext cx="24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랜더링방식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DEB76-E9D4-4643-B95C-EC55AFE77731}"/>
              </a:ext>
            </a:extLst>
          </p:cNvPr>
          <p:cNvSpPr txBox="1"/>
          <p:nvPr/>
        </p:nvSpPr>
        <p:spPr>
          <a:xfrm flipH="1">
            <a:off x="3484281" y="351252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40EAE-C6EB-407E-8CAA-17C91907CDF9}"/>
              </a:ext>
            </a:extLst>
          </p:cNvPr>
          <p:cNvSpPr txBox="1"/>
          <p:nvPr/>
        </p:nvSpPr>
        <p:spPr>
          <a:xfrm flipH="1">
            <a:off x="3327497" y="395310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Single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E84B5-ADC8-4EDE-9848-04346ADFB4F7}"/>
              </a:ext>
            </a:extLst>
          </p:cNvPr>
          <p:cNvSpPr txBox="1"/>
          <p:nvPr/>
        </p:nvSpPr>
        <p:spPr>
          <a:xfrm flipH="1">
            <a:off x="7915259" y="354330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MPA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CD4FE-F312-4352-B2FF-5B382C25A1B5}"/>
              </a:ext>
            </a:extLst>
          </p:cNvPr>
          <p:cNvSpPr txBox="1"/>
          <p:nvPr/>
        </p:nvSpPr>
        <p:spPr>
          <a:xfrm flipH="1">
            <a:off x="7758475" y="398388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 Page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A0AD96-7474-4D9F-B6A5-1C66ACC920DF}"/>
              </a:ext>
            </a:extLst>
          </p:cNvPr>
          <p:cNvSpPr txBox="1"/>
          <p:nvPr/>
        </p:nvSpPr>
        <p:spPr>
          <a:xfrm flipH="1">
            <a:off x="3484281" y="5244342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7143C-FCBD-44DA-A8AE-CAF0B485E6AD}"/>
              </a:ext>
            </a:extLst>
          </p:cNvPr>
          <p:cNvSpPr txBox="1"/>
          <p:nvPr/>
        </p:nvSpPr>
        <p:spPr>
          <a:xfrm flipH="1">
            <a:off x="3327497" y="5684924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6B6C-9C55-4636-99ED-ED54444BA150}"/>
              </a:ext>
            </a:extLst>
          </p:cNvPr>
          <p:cNvSpPr txBox="1"/>
          <p:nvPr/>
        </p:nvSpPr>
        <p:spPr>
          <a:xfrm flipH="1">
            <a:off x="7915259" y="5275120"/>
            <a:ext cx="243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SSR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2BF2D4-07F4-4CD3-826A-230185E950FC}"/>
              </a:ext>
            </a:extLst>
          </p:cNvPr>
          <p:cNvSpPr txBox="1"/>
          <p:nvPr/>
        </p:nvSpPr>
        <p:spPr>
          <a:xfrm flipH="1">
            <a:off x="7758475" y="5715702"/>
            <a:ext cx="279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Picture 14" descr="Angular Icon Logo PNG Transparent – Brands Logos">
            <a:extLst>
              <a:ext uri="{FF2B5EF4-FFF2-40B4-BE49-F238E27FC236}">
                <a16:creationId xmlns:a16="http://schemas.microsoft.com/office/drawing/2014/main" id="{6A0866BC-DF63-4C71-B230-5A4A3F02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6" y="2249742"/>
            <a:ext cx="774140" cy="81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Vue.js - 위키백과, 우리 모두의 백과사전">
            <a:extLst>
              <a:ext uri="{FF2B5EF4-FFF2-40B4-BE49-F238E27FC236}">
                <a16:creationId xmlns:a16="http://schemas.microsoft.com/office/drawing/2014/main" id="{0018D259-6555-4B29-AC75-89CD0BE3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60" y="1948262"/>
            <a:ext cx="853029" cy="8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51AB0738-6BC0-4034-947D-9707BD834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4513735" y="1246668"/>
            <a:ext cx="912040" cy="102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JSP] 1. JSP이란? · linked2ev">
            <a:extLst>
              <a:ext uri="{FF2B5EF4-FFF2-40B4-BE49-F238E27FC236}">
                <a16:creationId xmlns:a16="http://schemas.microsoft.com/office/drawing/2014/main" id="{CB0D4E79-D92D-455A-8563-56FD2865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516" y="1542402"/>
            <a:ext cx="7905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HP - 위키백과, 우리 모두의 백과사전">
            <a:extLst>
              <a:ext uri="{FF2B5EF4-FFF2-40B4-BE49-F238E27FC236}">
                <a16:creationId xmlns:a16="http://schemas.microsoft.com/office/drawing/2014/main" id="{A8EE9658-DC70-42F5-8551-4C124A8F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700" y="2017556"/>
            <a:ext cx="1309328" cy="7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9103BC3-9693-441A-818E-0527A0BF2CAC}"/>
              </a:ext>
            </a:extLst>
          </p:cNvPr>
          <p:cNvCxnSpPr/>
          <p:nvPr/>
        </p:nvCxnSpPr>
        <p:spPr>
          <a:xfrm>
            <a:off x="4580104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06C3C2-FD67-4F5C-8145-569E66008E2A}"/>
              </a:ext>
            </a:extLst>
          </p:cNvPr>
          <p:cNvCxnSpPr/>
          <p:nvPr/>
        </p:nvCxnSpPr>
        <p:spPr>
          <a:xfrm>
            <a:off x="4792970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28AA75-4432-44D3-A063-6CAB1BD1F4C3}"/>
              </a:ext>
            </a:extLst>
          </p:cNvPr>
          <p:cNvCxnSpPr/>
          <p:nvPr/>
        </p:nvCxnSpPr>
        <p:spPr>
          <a:xfrm>
            <a:off x="9037804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CB5449-3398-496A-A667-4290DE2E7225}"/>
              </a:ext>
            </a:extLst>
          </p:cNvPr>
          <p:cNvCxnSpPr/>
          <p:nvPr/>
        </p:nvCxnSpPr>
        <p:spPr>
          <a:xfrm>
            <a:off x="9250670" y="4505316"/>
            <a:ext cx="0" cy="51372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BC560B2-3299-407E-AF40-31AA4A5DC7F4}"/>
              </a:ext>
            </a:extLst>
          </p:cNvPr>
          <p:cNvCxnSpPr>
            <a:cxnSpLocks/>
          </p:cNvCxnSpPr>
          <p:nvPr/>
        </p:nvCxnSpPr>
        <p:spPr>
          <a:xfrm flipH="1">
            <a:off x="4395217" y="4601362"/>
            <a:ext cx="562346" cy="298332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36A2470-DE04-479D-965B-EB02B13354B9}"/>
              </a:ext>
            </a:extLst>
          </p:cNvPr>
          <p:cNvCxnSpPr>
            <a:cxnSpLocks/>
          </p:cNvCxnSpPr>
          <p:nvPr/>
        </p:nvCxnSpPr>
        <p:spPr>
          <a:xfrm flipH="1">
            <a:off x="8861519" y="4601362"/>
            <a:ext cx="562346" cy="298332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2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294004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 Sites</a:t>
            </a:r>
            <a:endParaRPr lang="ko-KR" altLang="en-US" sz="2400" b="1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2B26-A737-4053-9A92-17A09A7D76AA}"/>
              </a:ext>
            </a:extLst>
          </p:cNvPr>
          <p:cNvSpPr txBox="1"/>
          <p:nvPr/>
        </p:nvSpPr>
        <p:spPr>
          <a:xfrm flipH="1">
            <a:off x="6634479" y="2702899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/home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7A58C-8397-4464-A872-37F8DAB5D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175" y="2513311"/>
            <a:ext cx="3931920" cy="2220735"/>
          </a:xfrm>
          <a:prstGeom prst="rect">
            <a:avLst/>
          </a:prstGeom>
        </p:spPr>
      </p:pic>
      <p:pic>
        <p:nvPicPr>
          <p:cNvPr id="3074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366E3F1A-C1FE-425C-8B3C-8FA20EEF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문서 윤곽선">
            <a:extLst>
              <a:ext uri="{FF2B5EF4-FFF2-40B4-BE49-F238E27FC236}">
                <a16:creationId xmlns:a16="http://schemas.microsoft.com/office/drawing/2014/main" id="{10967EBF-1827-4D20-961C-1082DD87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4" name="그래픽 13" descr="용지 단색으로 채워진">
            <a:extLst>
              <a:ext uri="{FF2B5EF4-FFF2-40B4-BE49-F238E27FC236}">
                <a16:creationId xmlns:a16="http://schemas.microsoft.com/office/drawing/2014/main" id="{89D6107F-7087-407B-AC97-B762446A6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E5932466-763E-4B4D-AC45-F8583D599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E5A7893F-21F8-4663-B651-EEE852BA8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B38C7D66-82DC-450C-98AE-077DC98F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2264" y="5018081"/>
            <a:ext cx="685799" cy="685799"/>
          </a:xfrm>
          <a:prstGeom prst="rect">
            <a:avLst/>
          </a:prstGeom>
        </p:spPr>
      </p:pic>
      <p:pic>
        <p:nvPicPr>
          <p:cNvPr id="21" name="그래픽 20" descr="용지 단색으로 채워진">
            <a:extLst>
              <a:ext uri="{FF2B5EF4-FFF2-40B4-BE49-F238E27FC236}">
                <a16:creationId xmlns:a16="http://schemas.microsoft.com/office/drawing/2014/main" id="{AD167C91-8D0E-4FFD-926A-217C2124F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226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96CFE4-8BEE-4C49-81F7-6CE9C89BF0C4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5FD0A8-C620-41C6-8390-C96DA0E87F0E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1AB8A9-C8A8-4763-A58D-3F797B094193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05A09-3594-4A51-9BC1-6CFBC22E46DD}"/>
              </a:ext>
            </a:extLst>
          </p:cNvPr>
          <p:cNvSpPr txBox="1"/>
          <p:nvPr/>
        </p:nvSpPr>
        <p:spPr>
          <a:xfrm flipH="1">
            <a:off x="2036537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1990s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16F53-79CC-4E0C-A727-63656F4BBEE7}"/>
              </a:ext>
            </a:extLst>
          </p:cNvPr>
          <p:cNvSpPr txBox="1"/>
          <p:nvPr/>
        </p:nvSpPr>
        <p:spPr>
          <a:xfrm flipH="1">
            <a:off x="6501230" y="4783334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home.html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" name="그래픽 29" descr="문서 윤곽선">
            <a:extLst>
              <a:ext uri="{FF2B5EF4-FFF2-40B4-BE49-F238E27FC236}">
                <a16:creationId xmlns:a16="http://schemas.microsoft.com/office/drawing/2014/main" id="{EA64E4EC-103D-4785-9065-F19165AF6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1" name="그래픽 30" descr="용지 단색으로 채워진">
            <a:extLst>
              <a:ext uri="{FF2B5EF4-FFF2-40B4-BE49-F238E27FC236}">
                <a16:creationId xmlns:a16="http://schemas.microsoft.com/office/drawing/2014/main" id="{44074E7F-84BC-4099-ADCD-1AC87B200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9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294004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 Sites</a:t>
            </a:r>
            <a:endParaRPr lang="ko-KR" altLang="en-US" sz="2400" b="1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2B26-A737-4053-9A92-17A09A7D76AA}"/>
              </a:ext>
            </a:extLst>
          </p:cNvPr>
          <p:cNvSpPr txBox="1"/>
          <p:nvPr/>
        </p:nvSpPr>
        <p:spPr>
          <a:xfrm flipH="1">
            <a:off x="6634479" y="2702899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/company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7A58C-8397-4464-A872-37F8DAB5D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175" y="2513311"/>
            <a:ext cx="3931920" cy="2220735"/>
          </a:xfrm>
          <a:prstGeom prst="rect">
            <a:avLst/>
          </a:prstGeom>
        </p:spPr>
      </p:pic>
      <p:pic>
        <p:nvPicPr>
          <p:cNvPr id="3074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366E3F1A-C1FE-425C-8B3C-8FA20EEF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문서 윤곽선">
            <a:extLst>
              <a:ext uri="{FF2B5EF4-FFF2-40B4-BE49-F238E27FC236}">
                <a16:creationId xmlns:a16="http://schemas.microsoft.com/office/drawing/2014/main" id="{10967EBF-1827-4D20-961C-1082DD87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4" name="그래픽 13" descr="용지 단색으로 채워진">
            <a:extLst>
              <a:ext uri="{FF2B5EF4-FFF2-40B4-BE49-F238E27FC236}">
                <a16:creationId xmlns:a16="http://schemas.microsoft.com/office/drawing/2014/main" id="{89D6107F-7087-407B-AC97-B762446A6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E5932466-763E-4B4D-AC45-F8583D599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E5A7893F-21F8-4663-B651-EEE852BA8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B38C7D66-82DC-450C-98AE-077DC98F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2264" y="5018081"/>
            <a:ext cx="685799" cy="685799"/>
          </a:xfrm>
          <a:prstGeom prst="rect">
            <a:avLst/>
          </a:prstGeom>
        </p:spPr>
      </p:pic>
      <p:pic>
        <p:nvPicPr>
          <p:cNvPr id="21" name="그래픽 20" descr="용지 단색으로 채워진">
            <a:extLst>
              <a:ext uri="{FF2B5EF4-FFF2-40B4-BE49-F238E27FC236}">
                <a16:creationId xmlns:a16="http://schemas.microsoft.com/office/drawing/2014/main" id="{AD167C91-8D0E-4FFD-926A-217C2124F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226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96CFE4-8BEE-4C49-81F7-6CE9C89BF0C4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5FD0A8-C620-41C6-8390-C96DA0E87F0E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1AB8A9-C8A8-4763-A58D-3F797B094193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C16F53-79CC-4E0C-A727-63656F4BBEE7}"/>
              </a:ext>
            </a:extLst>
          </p:cNvPr>
          <p:cNvSpPr txBox="1"/>
          <p:nvPr/>
        </p:nvSpPr>
        <p:spPr>
          <a:xfrm flipH="1">
            <a:off x="6384246" y="4771396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company.html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" name="그래픽 29" descr="문서 윤곽선">
            <a:extLst>
              <a:ext uri="{FF2B5EF4-FFF2-40B4-BE49-F238E27FC236}">
                <a16:creationId xmlns:a16="http://schemas.microsoft.com/office/drawing/2014/main" id="{EA64E4EC-103D-4785-9065-F19165AF6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1" name="그래픽 30" descr="용지 단색으로 채워진">
            <a:extLst>
              <a:ext uri="{FF2B5EF4-FFF2-40B4-BE49-F238E27FC236}">
                <a16:creationId xmlns:a16="http://schemas.microsoft.com/office/drawing/2014/main" id="{44074E7F-84BC-4099-ADCD-1AC87B200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F32CF8-A681-42F6-9736-59677A09A002}"/>
              </a:ext>
            </a:extLst>
          </p:cNvPr>
          <p:cNvSpPr txBox="1"/>
          <p:nvPr/>
        </p:nvSpPr>
        <p:spPr>
          <a:xfrm flipH="1">
            <a:off x="2036537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1990s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생계형 개발자입니다] 개발자로 일한다는 것(1부_장점) - 모비인사이드 MOBIINSIDE">
            <a:extLst>
              <a:ext uri="{FF2B5EF4-FFF2-40B4-BE49-F238E27FC236}">
                <a16:creationId xmlns:a16="http://schemas.microsoft.com/office/drawing/2014/main" id="{CF1ABB1F-83BE-43E6-B2E5-379C4A13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73" b="94141" l="8594" r="92188">
                        <a14:foregroundMark x1="29590" y1="39583" x2="41895" y2="32813"/>
                        <a14:foregroundMark x1="8789" y1="68359" x2="18945" y2="67708"/>
                        <a14:foregroundMark x1="18945" y1="67708" x2="67773" y2="75391"/>
                        <a14:foregroundMark x1="67773" y1="75391" x2="73340" y2="80859"/>
                        <a14:foregroundMark x1="73340" y1="80859" x2="69824" y2="82813"/>
                        <a14:foregroundMark x1="55859" y1="90365" x2="61914" y2="88021"/>
                        <a14:foregroundMark x1="42188" y1="94141" x2="60352" y2="86979"/>
                        <a14:foregroundMark x1="26172" y1="92057" x2="31250" y2="91146"/>
                        <a14:foregroundMark x1="16602" y1="91536" x2="24512" y2="89323"/>
                        <a14:foregroundMark x1="59473" y1="91016" x2="72363" y2="88672"/>
                        <a14:foregroundMark x1="72363" y1="88672" x2="72363" y2="88672"/>
                        <a14:foregroundMark x1="78027" y1="89323" x2="81055" y2="88802"/>
                        <a14:foregroundMark x1="85742" y1="89323" x2="85742" y2="89323"/>
                        <a14:foregroundMark x1="92188" y1="60417" x2="92188" y2="60417"/>
                        <a14:foregroundMark x1="64063" y1="8073" x2="64063" y2="8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5" y="635793"/>
            <a:ext cx="7614805" cy="57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537250" cy="523220"/>
            <a:chOff x="1191929" y="2733040"/>
            <a:chExt cx="353725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753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What is a SPA?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649332" cy="523220"/>
            <a:chOff x="1191929" y="2733040"/>
            <a:chExt cx="364933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651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SPA Framework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4414478" cy="523220"/>
            <a:chOff x="1191929" y="2733040"/>
            <a:chExt cx="441447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6302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SPA, MPA, CSR, SSR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2826864" cy="523220"/>
            <a:chOff x="1191929" y="2733040"/>
            <a:chExt cx="2826864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042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 Trend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12">
        <p159:morph option="byObject"/>
      </p:transition>
    </mc:Choice>
    <mc:Fallback xmlns="">
      <p:transition spd="slow" advTm="11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294004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&lt;iframe&gt;</a:t>
            </a:r>
            <a:endParaRPr lang="ko-KR" altLang="en-US" sz="2400" b="1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2B26-A737-4053-9A92-17A09A7D76AA}"/>
              </a:ext>
            </a:extLst>
          </p:cNvPr>
          <p:cNvSpPr txBox="1"/>
          <p:nvPr/>
        </p:nvSpPr>
        <p:spPr>
          <a:xfrm flipH="1">
            <a:off x="6634479" y="2702899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/part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7A58C-8397-4464-A872-37F8DAB5D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175" y="2513311"/>
            <a:ext cx="3931920" cy="2220735"/>
          </a:xfrm>
          <a:prstGeom prst="rect">
            <a:avLst/>
          </a:prstGeom>
        </p:spPr>
      </p:pic>
      <p:pic>
        <p:nvPicPr>
          <p:cNvPr id="3074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366E3F1A-C1FE-425C-8B3C-8FA20EEF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문서 윤곽선">
            <a:extLst>
              <a:ext uri="{FF2B5EF4-FFF2-40B4-BE49-F238E27FC236}">
                <a16:creationId xmlns:a16="http://schemas.microsoft.com/office/drawing/2014/main" id="{10967EBF-1827-4D20-961C-1082DD87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4" name="그래픽 13" descr="용지 단색으로 채워진">
            <a:extLst>
              <a:ext uri="{FF2B5EF4-FFF2-40B4-BE49-F238E27FC236}">
                <a16:creationId xmlns:a16="http://schemas.microsoft.com/office/drawing/2014/main" id="{89D6107F-7087-407B-AC97-B762446A6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E5932466-763E-4B4D-AC45-F8583D599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E5A7893F-21F8-4663-B651-EEE852BA8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B38C7D66-82DC-450C-98AE-077DC98F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2264" y="5018081"/>
            <a:ext cx="685799" cy="685799"/>
          </a:xfrm>
          <a:prstGeom prst="rect">
            <a:avLst/>
          </a:prstGeom>
        </p:spPr>
      </p:pic>
      <p:pic>
        <p:nvPicPr>
          <p:cNvPr id="21" name="그래픽 20" descr="용지 단색으로 채워진">
            <a:extLst>
              <a:ext uri="{FF2B5EF4-FFF2-40B4-BE49-F238E27FC236}">
                <a16:creationId xmlns:a16="http://schemas.microsoft.com/office/drawing/2014/main" id="{AD167C91-8D0E-4FFD-926A-217C2124F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226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96CFE4-8BEE-4C49-81F7-6CE9C89BF0C4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5FD0A8-C620-41C6-8390-C96DA0E87F0E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1AB8A9-C8A8-4763-A58D-3F797B094193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C16F53-79CC-4E0C-A727-63656F4BBEE7}"/>
              </a:ext>
            </a:extLst>
          </p:cNvPr>
          <p:cNvSpPr txBox="1"/>
          <p:nvPr/>
        </p:nvSpPr>
        <p:spPr>
          <a:xfrm flipH="1">
            <a:off x="6606768" y="4737587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part.html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" name="그래픽 29" descr="문서 윤곽선">
            <a:extLst>
              <a:ext uri="{FF2B5EF4-FFF2-40B4-BE49-F238E27FC236}">
                <a16:creationId xmlns:a16="http://schemas.microsoft.com/office/drawing/2014/main" id="{EA64E4EC-103D-4785-9065-F19165AF6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1" name="그래픽 30" descr="용지 단색으로 채워진">
            <a:extLst>
              <a:ext uri="{FF2B5EF4-FFF2-40B4-BE49-F238E27FC236}">
                <a16:creationId xmlns:a16="http://schemas.microsoft.com/office/drawing/2014/main" id="{44074E7F-84BC-4099-ADCD-1AC87B200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F32CF8-A681-42F6-9736-59677A09A002}"/>
              </a:ext>
            </a:extLst>
          </p:cNvPr>
          <p:cNvSpPr txBox="1"/>
          <p:nvPr/>
        </p:nvSpPr>
        <p:spPr>
          <a:xfrm flipH="1">
            <a:off x="1758745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1996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318A15-096D-49ED-BA01-3B114391E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150" t="30971" r="20978" b="22150"/>
          <a:stretch/>
        </p:blipFill>
        <p:spPr>
          <a:xfrm>
            <a:off x="1608882" y="3371126"/>
            <a:ext cx="2673752" cy="10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6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 descr="문서 윤곽선">
            <a:extLst>
              <a:ext uri="{FF2B5EF4-FFF2-40B4-BE49-F238E27FC236}">
                <a16:creationId xmlns:a16="http://schemas.microsoft.com/office/drawing/2014/main" id="{EA64E4EC-103D-4785-9065-F19165AF6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1" name="그래픽 30" descr="용지 단색으로 채워진">
            <a:extLst>
              <a:ext uri="{FF2B5EF4-FFF2-40B4-BE49-F238E27FC236}">
                <a16:creationId xmlns:a16="http://schemas.microsoft.com/office/drawing/2014/main" id="{44074E7F-84BC-4099-ADCD-1AC87B200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294004" y="1112236"/>
            <a:ext cx="357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XMLHttpRequest</a:t>
            </a:r>
            <a:endParaRPr lang="ko-KR" altLang="en-US" sz="2400" b="1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7A58C-8397-4464-A872-37F8DAB5D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175" y="2513311"/>
            <a:ext cx="3931920" cy="2220735"/>
          </a:xfrm>
          <a:prstGeom prst="rect">
            <a:avLst/>
          </a:prstGeom>
        </p:spPr>
      </p:pic>
      <p:pic>
        <p:nvPicPr>
          <p:cNvPr id="3074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366E3F1A-C1FE-425C-8B3C-8FA20EEF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문서 윤곽선">
            <a:extLst>
              <a:ext uri="{FF2B5EF4-FFF2-40B4-BE49-F238E27FC236}">
                <a16:creationId xmlns:a16="http://schemas.microsoft.com/office/drawing/2014/main" id="{10967EBF-1827-4D20-961C-1082DD8797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4" name="그래픽 13" descr="용지 단색으로 채워진">
            <a:extLst>
              <a:ext uri="{FF2B5EF4-FFF2-40B4-BE49-F238E27FC236}">
                <a16:creationId xmlns:a16="http://schemas.microsoft.com/office/drawing/2014/main" id="{89D6107F-7087-407B-AC97-B762446A6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E5932466-763E-4B4D-AC45-F8583D599C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E5A7893F-21F8-4663-B651-EEE852BA8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96CFE4-8BEE-4C49-81F7-6CE9C89BF0C4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5FD0A8-C620-41C6-8390-C96DA0E87F0E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1AB8A9-C8A8-4763-A58D-3F797B094193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C16F53-79CC-4E0C-A727-63656F4BBEE7}"/>
              </a:ext>
            </a:extLst>
          </p:cNvPr>
          <p:cNvSpPr txBox="1"/>
          <p:nvPr/>
        </p:nvSpPr>
        <p:spPr>
          <a:xfrm flipH="1">
            <a:off x="6860314" y="4750769"/>
            <a:ext cx="156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32CF8-A681-42F6-9736-59677A09A002}"/>
              </a:ext>
            </a:extLst>
          </p:cNvPr>
          <p:cNvSpPr txBox="1"/>
          <p:nvPr/>
        </p:nvSpPr>
        <p:spPr>
          <a:xfrm flipH="1">
            <a:off x="2893065" y="1112236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1998~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2B26-A737-4053-9A92-17A09A7D76AA}"/>
              </a:ext>
            </a:extLst>
          </p:cNvPr>
          <p:cNvSpPr txBox="1"/>
          <p:nvPr/>
        </p:nvSpPr>
        <p:spPr>
          <a:xfrm flipH="1">
            <a:off x="5690334" y="2759439"/>
            <a:ext cx="3445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Request: </a:t>
            </a:r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aboutData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Picture 2" descr="자바스크립트(JavaScript) 공부하자">
            <a:extLst>
              <a:ext uri="{FF2B5EF4-FFF2-40B4-BE49-F238E27FC236}">
                <a16:creationId xmlns:a16="http://schemas.microsoft.com/office/drawing/2014/main" id="{3CA8D1AC-9CB3-4048-BD99-373257B3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43" y="4929549"/>
            <a:ext cx="1225469" cy="12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4BF44355-5C28-4EFF-BE44-D4872C997C96}"/>
              </a:ext>
            </a:extLst>
          </p:cNvPr>
          <p:cNvSpPr/>
          <p:nvPr/>
        </p:nvSpPr>
        <p:spPr>
          <a:xfrm rot="2742707">
            <a:off x="6287686" y="4817927"/>
            <a:ext cx="367988" cy="5407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8A2D06B-5EF4-48ED-8925-A2F679401230}"/>
              </a:ext>
            </a:extLst>
          </p:cNvPr>
          <p:cNvSpPr/>
          <p:nvPr/>
        </p:nvSpPr>
        <p:spPr>
          <a:xfrm rot="7058215">
            <a:off x="4667678" y="4840650"/>
            <a:ext cx="367988" cy="5407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데이터베이스 단색으로 채워진">
            <a:extLst>
              <a:ext uri="{FF2B5EF4-FFF2-40B4-BE49-F238E27FC236}">
                <a16:creationId xmlns:a16="http://schemas.microsoft.com/office/drawing/2014/main" id="{CF3698E7-0A23-4756-9652-2309E22D7A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40419" y="4995512"/>
            <a:ext cx="715644" cy="7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687544" y="1112236"/>
            <a:ext cx="357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AJAX</a:t>
            </a:r>
            <a:endParaRPr lang="ko-KR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32CF8-A681-42F6-9736-59677A09A002}"/>
              </a:ext>
            </a:extLst>
          </p:cNvPr>
          <p:cNvSpPr txBox="1"/>
          <p:nvPr/>
        </p:nvSpPr>
        <p:spPr>
          <a:xfrm flipH="1">
            <a:off x="2013389" y="1146961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2005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00" name="Picture 4" descr="구글 지도 - 나무위키">
            <a:extLst>
              <a:ext uri="{FF2B5EF4-FFF2-40B4-BE49-F238E27FC236}">
                <a16:creationId xmlns:a16="http://schemas.microsoft.com/office/drawing/2014/main" id="{B6FDD033-30D0-4FA2-8FC9-EE52A6BA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82" y="2502825"/>
            <a:ext cx="3883104" cy="22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구글맵 지도공유방법">
            <a:extLst>
              <a:ext uri="{FF2B5EF4-FFF2-40B4-BE49-F238E27FC236}">
                <a16:creationId xmlns:a16="http://schemas.microsoft.com/office/drawing/2014/main" id="{10D629C0-5AF3-457B-B90E-585BD57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964055"/>
            <a:ext cx="4880208" cy="36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11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687544" y="1112236"/>
            <a:ext cx="357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AJAX</a:t>
            </a:r>
            <a:endParaRPr lang="ko-KR" alt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32CF8-A681-42F6-9736-59677A09A002}"/>
              </a:ext>
            </a:extLst>
          </p:cNvPr>
          <p:cNvSpPr txBox="1"/>
          <p:nvPr/>
        </p:nvSpPr>
        <p:spPr>
          <a:xfrm flipH="1">
            <a:off x="2013389" y="1146961"/>
            <a:ext cx="21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2005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00" name="Picture 4" descr="구글 지도 - 나무위키">
            <a:extLst>
              <a:ext uri="{FF2B5EF4-FFF2-40B4-BE49-F238E27FC236}">
                <a16:creationId xmlns:a16="http://schemas.microsoft.com/office/drawing/2014/main" id="{B6FDD033-30D0-4FA2-8FC9-EE52A6BA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82" y="2502825"/>
            <a:ext cx="3883104" cy="22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C6CFA8-B25E-4025-8247-9CC31435ADF5}"/>
              </a:ext>
            </a:extLst>
          </p:cNvPr>
          <p:cNvSpPr txBox="1"/>
          <p:nvPr/>
        </p:nvSpPr>
        <p:spPr>
          <a:xfrm flipH="1">
            <a:off x="7677549" y="2767280"/>
            <a:ext cx="2430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</a:t>
            </a:r>
            <a:endParaRPr lang="ko-KR" altLang="en-US" sz="80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D90FE-7E3D-46F5-B2CD-F8817196AD56}"/>
              </a:ext>
            </a:extLst>
          </p:cNvPr>
          <p:cNvSpPr txBox="1"/>
          <p:nvPr/>
        </p:nvSpPr>
        <p:spPr>
          <a:xfrm flipH="1">
            <a:off x="6760112" y="3829109"/>
            <a:ext cx="426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Single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2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687544" y="1112236"/>
            <a:ext cx="435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 descr="CPU X - 장치 및 시스템 정보 - Google Play 앱">
            <a:extLst>
              <a:ext uri="{FF2B5EF4-FFF2-40B4-BE49-F238E27FC236}">
                <a16:creationId xmlns:a16="http://schemas.microsoft.com/office/drawing/2014/main" id="{FA68D052-FA28-4C1A-BBC1-008068C6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98" y="2919223"/>
            <a:ext cx="1382210" cy="138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37C3ECD-E777-43C0-8025-CDAA8CC55ADE}"/>
              </a:ext>
            </a:extLst>
          </p:cNvPr>
          <p:cNvSpPr/>
          <p:nvPr/>
        </p:nvSpPr>
        <p:spPr>
          <a:xfrm rot="10800000">
            <a:off x="3646453" y="3002658"/>
            <a:ext cx="634485" cy="12153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자바스크립트(JavaScript) 공부하자">
            <a:extLst>
              <a:ext uri="{FF2B5EF4-FFF2-40B4-BE49-F238E27FC236}">
                <a16:creationId xmlns:a16="http://schemas.microsoft.com/office/drawing/2014/main" id="{B4814581-925B-47B0-B00A-9731D4A4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40" y="3429000"/>
            <a:ext cx="2140242" cy="21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Angular Icon Logo PNG Transparent – Brands Logos">
            <a:extLst>
              <a:ext uri="{FF2B5EF4-FFF2-40B4-BE49-F238E27FC236}">
                <a16:creationId xmlns:a16="http://schemas.microsoft.com/office/drawing/2014/main" id="{7497A32F-7323-4713-B918-46D61229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272" y="2786343"/>
            <a:ext cx="774140" cy="81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ue.js - 위키백과, 우리 모두의 백과사전">
            <a:extLst>
              <a:ext uri="{FF2B5EF4-FFF2-40B4-BE49-F238E27FC236}">
                <a16:creationId xmlns:a16="http://schemas.microsoft.com/office/drawing/2014/main" id="{AB7C90C2-C517-4EEE-BE49-78E714A5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46" y="2463524"/>
            <a:ext cx="853029" cy="8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7541FC4E-8FDE-4C30-9B16-B8FE8FAA9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7530403" y="2680041"/>
            <a:ext cx="912040" cy="102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7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687544" y="1112236"/>
            <a:ext cx="435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972809D6-325F-4186-958E-362B7F6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F24AEBC2-89D6-4098-B546-44C233C2B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8306B636-8141-4D08-8A09-490F7E24F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6D344A5B-06F4-4662-A015-6196501B5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21" name="그래픽 20" descr="용지 단색으로 채워진">
            <a:extLst>
              <a:ext uri="{FF2B5EF4-FFF2-40B4-BE49-F238E27FC236}">
                <a16:creationId xmlns:a16="http://schemas.microsoft.com/office/drawing/2014/main" id="{F09C233A-8C12-4C71-8799-7E20569AE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B08C8A-CE02-4D7A-B59C-09BC027A99C0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820D9B-60F7-4572-8732-33F0BF4F0F02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126086-1BFE-4731-B08B-5218A1CA5974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21358E-62FB-4F69-B129-01A101AF19DE}"/>
              </a:ext>
            </a:extLst>
          </p:cNvPr>
          <p:cNvSpPr txBox="1"/>
          <p:nvPr/>
        </p:nvSpPr>
        <p:spPr>
          <a:xfrm flipH="1">
            <a:off x="5569933" y="2752948"/>
            <a:ext cx="3445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www.spatialt.co.kr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래픽 26" descr="데이터베이스 단색으로 채워진">
            <a:extLst>
              <a:ext uri="{FF2B5EF4-FFF2-40B4-BE49-F238E27FC236}">
                <a16:creationId xmlns:a16="http://schemas.microsoft.com/office/drawing/2014/main" id="{BFC6FB31-64B4-4C0E-A797-F6E7E3F3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0419" y="4995512"/>
            <a:ext cx="715644" cy="7156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AD2ABD-01E4-42C4-976B-D27CDFD90DF8}"/>
              </a:ext>
            </a:extLst>
          </p:cNvPr>
          <p:cNvSpPr txBox="1"/>
          <p:nvPr/>
        </p:nvSpPr>
        <p:spPr>
          <a:xfrm flipH="1">
            <a:off x="6547530" y="4783334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index.html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래픽 28" descr="문서 윤곽선">
            <a:extLst>
              <a:ext uri="{FF2B5EF4-FFF2-40B4-BE49-F238E27FC236}">
                <a16:creationId xmlns:a16="http://schemas.microsoft.com/office/drawing/2014/main" id="{368378C7-B5FF-4146-AB8E-E599A95B2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0" name="그래픽 29" descr="용지 단색으로 채워진">
            <a:extLst>
              <a:ext uri="{FF2B5EF4-FFF2-40B4-BE49-F238E27FC236}">
                <a16:creationId xmlns:a16="http://schemas.microsoft.com/office/drawing/2014/main" id="{C430AB60-E53E-478B-BD49-513A3D48E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1E072-DACE-4FFD-A424-4BD4E37601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3597" y="2474506"/>
            <a:ext cx="3940838" cy="22856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917CED-9EF7-48CF-90E6-9D6E3B4FD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4831" y="3128491"/>
            <a:ext cx="3398815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1E072-DACE-4FFD-A424-4BD4E3760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97" y="2513311"/>
            <a:ext cx="3940838" cy="222073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687544" y="1112236"/>
            <a:ext cx="435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CSR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972809D6-325F-4186-958E-362B7F6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F24AEBC2-89D6-4098-B546-44C233C2B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8306B636-8141-4D08-8A09-490F7E24F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6D344A5B-06F4-4662-A015-6196501B5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21" name="그래픽 20" descr="용지 단색으로 채워진">
            <a:extLst>
              <a:ext uri="{FF2B5EF4-FFF2-40B4-BE49-F238E27FC236}">
                <a16:creationId xmlns:a16="http://schemas.microsoft.com/office/drawing/2014/main" id="{F09C233A-8C12-4C71-8799-7E20569AEC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B08C8A-CE02-4D7A-B59C-09BC027A99C0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820D9B-60F7-4572-8732-33F0BF4F0F02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126086-1BFE-4731-B08B-5218A1CA5974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21358E-62FB-4F69-B129-01A101AF19DE}"/>
              </a:ext>
            </a:extLst>
          </p:cNvPr>
          <p:cNvSpPr txBox="1"/>
          <p:nvPr/>
        </p:nvSpPr>
        <p:spPr>
          <a:xfrm flipH="1">
            <a:off x="5465758" y="2752948"/>
            <a:ext cx="3445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app.js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래픽 26" descr="데이터베이스 단색으로 채워진">
            <a:extLst>
              <a:ext uri="{FF2B5EF4-FFF2-40B4-BE49-F238E27FC236}">
                <a16:creationId xmlns:a16="http://schemas.microsoft.com/office/drawing/2014/main" id="{BFC6FB31-64B4-4C0E-A797-F6E7E3F37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0419" y="4995512"/>
            <a:ext cx="715644" cy="7156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AD2ABD-01E4-42C4-976B-D27CDFD90DF8}"/>
              </a:ext>
            </a:extLst>
          </p:cNvPr>
          <p:cNvSpPr txBox="1"/>
          <p:nvPr/>
        </p:nvSpPr>
        <p:spPr>
          <a:xfrm flipH="1">
            <a:off x="6547530" y="4783334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app.js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래픽 28" descr="문서 윤곽선">
            <a:extLst>
              <a:ext uri="{FF2B5EF4-FFF2-40B4-BE49-F238E27FC236}">
                <a16:creationId xmlns:a16="http://schemas.microsoft.com/office/drawing/2014/main" id="{368378C7-B5FF-4146-AB8E-E599A95B2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0" name="그래픽 29" descr="용지 단색으로 채워진">
            <a:extLst>
              <a:ext uri="{FF2B5EF4-FFF2-40B4-BE49-F238E27FC236}">
                <a16:creationId xmlns:a16="http://schemas.microsoft.com/office/drawing/2014/main" id="{C430AB60-E53E-478B-BD49-513A3D48E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917CED-9EF7-48CF-90E6-9D6E3B4FD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4831" y="3128491"/>
            <a:ext cx="3398815" cy="1005927"/>
          </a:xfrm>
          <a:prstGeom prst="rect">
            <a:avLst/>
          </a:prstGeom>
        </p:spPr>
      </p:pic>
      <p:pic>
        <p:nvPicPr>
          <p:cNvPr id="31" name="Picture 14" descr="Angular Icon Logo PNG Transparent – Brands Logos">
            <a:extLst>
              <a:ext uri="{FF2B5EF4-FFF2-40B4-BE49-F238E27FC236}">
                <a16:creationId xmlns:a16="http://schemas.microsoft.com/office/drawing/2014/main" id="{C4326EBD-A87D-4AC7-A82E-259C71AB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36" y="4149059"/>
            <a:ext cx="437512" cy="46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Vue.js - 위키백과, 우리 모두의 백과사전">
            <a:extLst>
              <a:ext uri="{FF2B5EF4-FFF2-40B4-BE49-F238E27FC236}">
                <a16:creationId xmlns:a16="http://schemas.microsoft.com/office/drawing/2014/main" id="{47091A60-7D00-45BD-B32D-10095243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40" y="4037472"/>
            <a:ext cx="482096" cy="48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A40B8C90-CC3B-4746-8ABE-A8BCB3671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6547530" y="4088982"/>
            <a:ext cx="515447" cy="5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27E5EDF-CDBD-4C8C-ACE5-E258EE9419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175" y="2513311"/>
            <a:ext cx="3931920" cy="22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34B58B-6DAF-44B0-B385-C9A27F4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D0C7-05A6-42A1-B154-82141BD620FB}"/>
              </a:ext>
            </a:extLst>
          </p:cNvPr>
          <p:cNvSpPr txBox="1"/>
          <p:nvPr/>
        </p:nvSpPr>
        <p:spPr>
          <a:xfrm flipH="1">
            <a:off x="687544" y="1112236"/>
            <a:ext cx="435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SSR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Server-Side Rendering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972809D6-325F-4186-958E-362B7F6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75" y="2136325"/>
            <a:ext cx="2807237" cy="28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F24AEBC2-89D6-4098-B546-44C233C2B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19" name="그래픽 18" descr="용지 단색으로 채워진">
            <a:extLst>
              <a:ext uri="{FF2B5EF4-FFF2-40B4-BE49-F238E27FC236}">
                <a16:creationId xmlns:a16="http://schemas.microsoft.com/office/drawing/2014/main" id="{8306B636-8141-4D08-8A09-490F7E24F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0264" y="5018081"/>
            <a:ext cx="685799" cy="685799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6D344A5B-06F4-4662-A015-6196501B5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pic>
        <p:nvPicPr>
          <p:cNvPr id="21" name="그래픽 20" descr="용지 단색으로 채워진">
            <a:extLst>
              <a:ext uri="{FF2B5EF4-FFF2-40B4-BE49-F238E27FC236}">
                <a16:creationId xmlns:a16="http://schemas.microsoft.com/office/drawing/2014/main" id="{F09C233A-8C12-4C71-8799-7E20569AE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7114" y="5018081"/>
            <a:ext cx="685799" cy="685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B08C8A-CE02-4D7A-B59C-09BC027A99C0}"/>
              </a:ext>
            </a:extLst>
          </p:cNvPr>
          <p:cNvSpPr txBox="1"/>
          <p:nvPr/>
        </p:nvSpPr>
        <p:spPr>
          <a:xfrm flipH="1">
            <a:off x="10613888" y="4885687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820D9B-60F7-4572-8732-33F0BF4F0F02}"/>
              </a:ext>
            </a:extLst>
          </p:cNvPr>
          <p:cNvCxnSpPr/>
          <p:nvPr/>
        </p:nvCxnSpPr>
        <p:spPr>
          <a:xfrm>
            <a:off x="5431890" y="325248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126086-1BFE-4731-B08B-5218A1CA5974}"/>
              </a:ext>
            </a:extLst>
          </p:cNvPr>
          <p:cNvCxnSpPr/>
          <p:nvPr/>
        </p:nvCxnSpPr>
        <p:spPr>
          <a:xfrm flipH="1">
            <a:off x="5431890" y="399326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21358E-62FB-4F69-B129-01A101AF19DE}"/>
              </a:ext>
            </a:extLst>
          </p:cNvPr>
          <p:cNvSpPr txBox="1"/>
          <p:nvPr/>
        </p:nvSpPr>
        <p:spPr>
          <a:xfrm flipH="1">
            <a:off x="5569933" y="2752948"/>
            <a:ext cx="3445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www.spatialt.co.kr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래픽 26" descr="데이터베이스 단색으로 채워진">
            <a:extLst>
              <a:ext uri="{FF2B5EF4-FFF2-40B4-BE49-F238E27FC236}">
                <a16:creationId xmlns:a16="http://schemas.microsoft.com/office/drawing/2014/main" id="{BFC6FB31-64B4-4C0E-A797-F6E7E3F3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0419" y="4995512"/>
            <a:ext cx="715644" cy="7156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AD2ABD-01E4-42C4-976B-D27CDFD90DF8}"/>
              </a:ext>
            </a:extLst>
          </p:cNvPr>
          <p:cNvSpPr txBox="1"/>
          <p:nvPr/>
        </p:nvSpPr>
        <p:spPr>
          <a:xfrm flipH="1">
            <a:off x="6547530" y="4783334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index.html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래픽 28" descr="문서 윤곽선">
            <a:extLst>
              <a:ext uri="{FF2B5EF4-FFF2-40B4-BE49-F238E27FC236}">
                <a16:creationId xmlns:a16="http://schemas.microsoft.com/office/drawing/2014/main" id="{368378C7-B5FF-4146-AB8E-E599A95B2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0" name="그래픽 29" descr="용지 단색으로 채워진">
            <a:extLst>
              <a:ext uri="{FF2B5EF4-FFF2-40B4-BE49-F238E27FC236}">
                <a16:creationId xmlns:a16="http://schemas.microsoft.com/office/drawing/2014/main" id="{C430AB60-E53E-478B-BD49-513A3D48E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1889" y="4134418"/>
            <a:ext cx="685799" cy="685799"/>
          </a:xfrm>
          <a:prstGeom prst="rect">
            <a:avLst/>
          </a:prstGeom>
        </p:spPr>
      </p:pic>
      <p:pic>
        <p:nvPicPr>
          <p:cNvPr id="31" name="Picture 2" descr="자바스크립트(JavaScript) 공부하자">
            <a:extLst>
              <a:ext uri="{FF2B5EF4-FFF2-40B4-BE49-F238E27FC236}">
                <a16:creationId xmlns:a16="http://schemas.microsoft.com/office/drawing/2014/main" id="{649FEB56-3E4F-48C8-83EB-90EF67DE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88" y="4330774"/>
            <a:ext cx="554913" cy="5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7A08D8-43D1-4D8A-BDB8-C25F09320BEA}"/>
              </a:ext>
            </a:extLst>
          </p:cNvPr>
          <p:cNvCxnSpPr>
            <a:cxnSpLocks/>
          </p:cNvCxnSpPr>
          <p:nvPr/>
        </p:nvCxnSpPr>
        <p:spPr>
          <a:xfrm flipV="1">
            <a:off x="9911794" y="4678785"/>
            <a:ext cx="0" cy="3392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FC8303B-FAAE-425D-9F2A-B06333D81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8175" y="2513311"/>
            <a:ext cx="3931920" cy="22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07A1584-4679-4CBE-AEC6-EE1A940F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81" y="995362"/>
            <a:ext cx="10020300" cy="48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E6AC7-8BAF-44AC-9075-0C1909B4C9FC}"/>
              </a:ext>
            </a:extLst>
          </p:cNvPr>
          <p:cNvSpPr txBox="1"/>
          <p:nvPr/>
        </p:nvSpPr>
        <p:spPr>
          <a:xfrm flipH="1">
            <a:off x="475286" y="6075493"/>
            <a:ext cx="1035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TTV : : Time To View        TTI : Time To Interact       SEO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Search Engine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95311-BFA4-43E3-82AF-EBD26EB0D54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E0B65-81CB-419D-8647-D931C3607C34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9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Trend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6AA79-3438-4B0A-BF06-AB6AEB429D45}"/>
              </a:ext>
            </a:extLst>
          </p:cNvPr>
          <p:cNvSpPr/>
          <p:nvPr/>
        </p:nvSpPr>
        <p:spPr>
          <a:xfrm flipH="1">
            <a:off x="162560" y="-379691"/>
            <a:ext cx="47846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E9E5F-FCFE-43C2-9C44-DF4D7EF943C2}"/>
              </a:ext>
            </a:extLst>
          </p:cNvPr>
          <p:cNvSpPr txBox="1"/>
          <p:nvPr/>
        </p:nvSpPr>
        <p:spPr>
          <a:xfrm flipH="1">
            <a:off x="687544" y="1112236"/>
            <a:ext cx="435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SSG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Static Site Generation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A9F3F2AC-DA53-4061-9981-AD69B9622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8523639" y="1053575"/>
            <a:ext cx="945444" cy="10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E1CA952E-695B-4B84-B892-5B28D227C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38781" r="13723" b="34837"/>
          <a:stretch/>
        </p:blipFill>
        <p:spPr bwMode="auto">
          <a:xfrm>
            <a:off x="8622902" y="2096000"/>
            <a:ext cx="746918" cy="2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Gatsby – Blazing Fast Modern Site Generator for React | jQuery Plugins">
            <a:extLst>
              <a:ext uri="{FF2B5EF4-FFF2-40B4-BE49-F238E27FC236}">
                <a16:creationId xmlns:a16="http://schemas.microsoft.com/office/drawing/2014/main" id="{FA64040D-F9E1-4C16-9237-CC1770FE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495" y="1050582"/>
            <a:ext cx="1769961" cy="14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84E16-0DB1-48F5-BBAA-BFA1DAD53B43}"/>
              </a:ext>
            </a:extLst>
          </p:cNvPr>
          <p:cNvSpPr txBox="1"/>
          <p:nvPr/>
        </p:nvSpPr>
        <p:spPr>
          <a:xfrm>
            <a:off x="9230427" y="1165218"/>
            <a:ext cx="11372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4400" dirty="0"/>
          </a:p>
        </p:txBody>
      </p:sp>
      <p:pic>
        <p:nvPicPr>
          <p:cNvPr id="13" name="Picture 2" descr="175,285 서버일러스트, 벡터, 상업적 이미지사이트 - 123RF">
            <a:extLst>
              <a:ext uri="{FF2B5EF4-FFF2-40B4-BE49-F238E27FC236}">
                <a16:creationId xmlns:a16="http://schemas.microsoft.com/office/drawing/2014/main" id="{7D618BB3-E4D4-47FA-B816-360CE8BC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8" y="4138969"/>
            <a:ext cx="2240817" cy="22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08510B-FF0F-4071-B979-BBFA6B79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8" y="2136325"/>
            <a:ext cx="4555302" cy="366015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976E9F-7A90-4468-89BB-EE09D8C696C9}"/>
              </a:ext>
            </a:extLst>
          </p:cNvPr>
          <p:cNvCxnSpPr/>
          <p:nvPr/>
        </p:nvCxnSpPr>
        <p:spPr>
          <a:xfrm>
            <a:off x="5431890" y="4433106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70AC6C-CDF2-4938-899C-601EB38FEC91}"/>
              </a:ext>
            </a:extLst>
          </p:cNvPr>
          <p:cNvCxnSpPr/>
          <p:nvPr/>
        </p:nvCxnSpPr>
        <p:spPr>
          <a:xfrm flipH="1">
            <a:off x="5431890" y="4838218"/>
            <a:ext cx="37212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문서 윤곽선">
            <a:extLst>
              <a:ext uri="{FF2B5EF4-FFF2-40B4-BE49-F238E27FC236}">
                <a16:creationId xmlns:a16="http://schemas.microsoft.com/office/drawing/2014/main" id="{43825721-BE34-4D35-9E97-A1513A74C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1889" y="4979370"/>
            <a:ext cx="685799" cy="685799"/>
          </a:xfrm>
          <a:prstGeom prst="rect">
            <a:avLst/>
          </a:prstGeom>
        </p:spPr>
      </p:pic>
      <p:pic>
        <p:nvPicPr>
          <p:cNvPr id="18" name="그래픽 17" descr="용지 단색으로 채워진">
            <a:extLst>
              <a:ext uri="{FF2B5EF4-FFF2-40B4-BE49-F238E27FC236}">
                <a16:creationId xmlns:a16="http://schemas.microsoft.com/office/drawing/2014/main" id="{859476F7-A6F2-47DD-9DD6-0C735A815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1889" y="4979370"/>
            <a:ext cx="685799" cy="685799"/>
          </a:xfrm>
          <a:prstGeom prst="rect">
            <a:avLst/>
          </a:prstGeom>
        </p:spPr>
      </p:pic>
      <p:pic>
        <p:nvPicPr>
          <p:cNvPr id="19" name="Picture 2" descr="자바스크립트(JavaScript) 공부하자">
            <a:extLst>
              <a:ext uri="{FF2B5EF4-FFF2-40B4-BE49-F238E27FC236}">
                <a16:creationId xmlns:a16="http://schemas.microsoft.com/office/drawing/2014/main" id="{98B2B0A2-6B7D-4AEF-9D80-0F573B58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88" y="5175726"/>
            <a:ext cx="554913" cy="5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8D92C0-E9A5-415F-A09C-A14011074EEF}"/>
              </a:ext>
            </a:extLst>
          </p:cNvPr>
          <p:cNvSpPr txBox="1"/>
          <p:nvPr/>
        </p:nvSpPr>
        <p:spPr>
          <a:xfrm flipH="1">
            <a:off x="6547530" y="5651436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index.html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래픽 20" descr="문서 윤곽선">
            <a:extLst>
              <a:ext uri="{FF2B5EF4-FFF2-40B4-BE49-F238E27FC236}">
                <a16:creationId xmlns:a16="http://schemas.microsoft.com/office/drawing/2014/main" id="{C192A852-157C-4772-8D24-5DF3A62C8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0176" y="3039365"/>
            <a:ext cx="685799" cy="685799"/>
          </a:xfrm>
          <a:prstGeom prst="rect">
            <a:avLst/>
          </a:prstGeom>
        </p:spPr>
      </p:pic>
      <p:pic>
        <p:nvPicPr>
          <p:cNvPr id="22" name="그래픽 21" descr="용지 단색으로 채워진">
            <a:extLst>
              <a:ext uri="{FF2B5EF4-FFF2-40B4-BE49-F238E27FC236}">
                <a16:creationId xmlns:a16="http://schemas.microsoft.com/office/drawing/2014/main" id="{7CA4A11E-158E-416D-AA73-55EA4C7FC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50176" y="3039365"/>
            <a:ext cx="685799" cy="685799"/>
          </a:xfrm>
          <a:prstGeom prst="rect">
            <a:avLst/>
          </a:prstGeom>
        </p:spPr>
      </p:pic>
      <p:pic>
        <p:nvPicPr>
          <p:cNvPr id="24" name="그래픽 23" descr="문서 윤곽선">
            <a:extLst>
              <a:ext uri="{FF2B5EF4-FFF2-40B4-BE49-F238E27FC236}">
                <a16:creationId xmlns:a16="http://schemas.microsoft.com/office/drawing/2014/main" id="{98CCAE44-92C9-4142-94B3-3A497E0E6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7026" y="3039365"/>
            <a:ext cx="685799" cy="685799"/>
          </a:xfrm>
          <a:prstGeom prst="rect">
            <a:avLst/>
          </a:prstGeom>
        </p:spPr>
      </p:pic>
      <p:pic>
        <p:nvPicPr>
          <p:cNvPr id="25" name="그래픽 24" descr="용지 단색으로 채워진">
            <a:extLst>
              <a:ext uri="{FF2B5EF4-FFF2-40B4-BE49-F238E27FC236}">
                <a16:creationId xmlns:a16="http://schemas.microsoft.com/office/drawing/2014/main" id="{46BEEAD6-BEB0-4753-9DCC-DD2C8A23FF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57026" y="3039365"/>
            <a:ext cx="685799" cy="685799"/>
          </a:xfrm>
          <a:prstGeom prst="rect">
            <a:avLst/>
          </a:prstGeom>
        </p:spPr>
      </p:pic>
      <p:pic>
        <p:nvPicPr>
          <p:cNvPr id="26" name="그래픽 25" descr="문서 윤곽선">
            <a:extLst>
              <a:ext uri="{FF2B5EF4-FFF2-40B4-BE49-F238E27FC236}">
                <a16:creationId xmlns:a16="http://schemas.microsoft.com/office/drawing/2014/main" id="{F7435DBA-3A1D-465A-9071-A66AE21B9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76" y="3039365"/>
            <a:ext cx="685799" cy="685799"/>
          </a:xfrm>
          <a:prstGeom prst="rect">
            <a:avLst/>
          </a:prstGeom>
        </p:spPr>
      </p:pic>
      <p:pic>
        <p:nvPicPr>
          <p:cNvPr id="27" name="그래픽 26" descr="용지 단색으로 채워진">
            <a:extLst>
              <a:ext uri="{FF2B5EF4-FFF2-40B4-BE49-F238E27FC236}">
                <a16:creationId xmlns:a16="http://schemas.microsoft.com/office/drawing/2014/main" id="{70EE0D2B-4959-485D-A3FE-299D4576D5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72176" y="3039365"/>
            <a:ext cx="685799" cy="6857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23016C-FAAF-4EEC-AA68-8AD99824D924}"/>
              </a:ext>
            </a:extLst>
          </p:cNvPr>
          <p:cNvSpPr txBox="1"/>
          <p:nvPr/>
        </p:nvSpPr>
        <p:spPr>
          <a:xfrm flipH="1">
            <a:off x="10353800" y="2906971"/>
            <a:ext cx="64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….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AB463BA-542D-4E3C-B979-0F561BAE4E58}"/>
              </a:ext>
            </a:extLst>
          </p:cNvPr>
          <p:cNvCxnSpPr>
            <a:cxnSpLocks/>
          </p:cNvCxnSpPr>
          <p:nvPr/>
        </p:nvCxnSpPr>
        <p:spPr>
          <a:xfrm>
            <a:off x="9815035" y="2377677"/>
            <a:ext cx="0" cy="6616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9D058D-FB29-4D2F-B14B-3590E084031C}"/>
              </a:ext>
            </a:extLst>
          </p:cNvPr>
          <p:cNvCxnSpPr>
            <a:cxnSpLocks/>
          </p:cNvCxnSpPr>
          <p:nvPr/>
        </p:nvCxnSpPr>
        <p:spPr>
          <a:xfrm>
            <a:off x="9842825" y="3725164"/>
            <a:ext cx="0" cy="551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3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is a SPA?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5309C-245A-453D-934D-DE41309773B5}"/>
              </a:ext>
            </a:extLst>
          </p:cNvPr>
          <p:cNvSpPr/>
          <p:nvPr/>
        </p:nvSpPr>
        <p:spPr>
          <a:xfrm>
            <a:off x="-486212" y="-1"/>
            <a:ext cx="4862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68B98-FB88-47DC-926F-9253BFB7A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t="18589" r="5834"/>
          <a:stretch/>
        </p:blipFill>
        <p:spPr bwMode="auto">
          <a:xfrm>
            <a:off x="193733" y="1900154"/>
            <a:ext cx="11755802" cy="36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8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생계형 개발자입니다] 개발자로 일한다는 것(1부_장점) - 모비인사이드 MOBIINSIDE">
            <a:extLst>
              <a:ext uri="{FF2B5EF4-FFF2-40B4-BE49-F238E27FC236}">
                <a16:creationId xmlns:a16="http://schemas.microsoft.com/office/drawing/2014/main" id="{D9DC0FE9-618D-42E1-B2BB-18DD2BD0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73" b="94141" l="8594" r="92188">
                        <a14:foregroundMark x1="29590" y1="39583" x2="41895" y2="32813"/>
                        <a14:foregroundMark x1="8789" y1="68359" x2="18945" y2="67708"/>
                        <a14:foregroundMark x1="18945" y1="67708" x2="67773" y2="75391"/>
                        <a14:foregroundMark x1="67773" y1="75391" x2="73340" y2="80859"/>
                        <a14:foregroundMark x1="73340" y1="80859" x2="69824" y2="82813"/>
                        <a14:foregroundMark x1="55859" y1="90365" x2="61914" y2="88021"/>
                        <a14:foregroundMark x1="42188" y1="94141" x2="60352" y2="86979"/>
                        <a14:foregroundMark x1="26172" y1="92057" x2="31250" y2="91146"/>
                        <a14:foregroundMark x1="16602" y1="91536" x2="24512" y2="89323"/>
                        <a14:foregroundMark x1="59473" y1="91016" x2="72363" y2="88672"/>
                        <a14:foregroundMark x1="72363" y1="88672" x2="72363" y2="88672"/>
                        <a14:foregroundMark x1="78027" y1="89323" x2="81055" y2="88802"/>
                        <a14:foregroundMark x1="85742" y1="89323" x2="85742" y2="89323"/>
                        <a14:foregroundMark x1="92188" y1="60417" x2="92188" y2="60417"/>
                        <a14:foregroundMark x1="64063" y1="8073" x2="64063" y2="8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5" y="635793"/>
            <a:ext cx="7614805" cy="57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E7CE5-CF19-4C3C-8C58-493613B46AA8}"/>
              </a:ext>
            </a:extLst>
          </p:cNvPr>
          <p:cNvSpPr txBox="1"/>
          <p:nvPr/>
        </p:nvSpPr>
        <p:spPr>
          <a:xfrm>
            <a:off x="1055022" y="635793"/>
            <a:ext cx="6133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 안 교 육</a:t>
            </a:r>
          </a:p>
        </p:txBody>
      </p:sp>
    </p:spTree>
    <p:extLst>
      <p:ext uri="{BB962C8B-B14F-4D97-AF65-F5344CB8AC3E}">
        <p14:creationId xmlns:p14="http://schemas.microsoft.com/office/powerpoint/2010/main" val="335687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45022-219F-4B82-B527-799606CEB6C9}"/>
              </a:ext>
            </a:extLst>
          </p:cNvPr>
          <p:cNvSpPr txBox="1"/>
          <p:nvPr/>
        </p:nvSpPr>
        <p:spPr>
          <a:xfrm flipH="1">
            <a:off x="396240" y="16434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FB666-4D01-4F8D-93FE-5AF2FE549E30}"/>
              </a:ext>
            </a:extLst>
          </p:cNvPr>
          <p:cNvSpPr txBox="1"/>
          <p:nvPr/>
        </p:nvSpPr>
        <p:spPr>
          <a:xfrm>
            <a:off x="304800" y="5401995"/>
            <a:ext cx="743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https://www.youtube.com/watch?v=YuqB8D6eCKE&amp;t=701s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6B9FE-4585-4ADA-8A8F-6E4770A0BADE}"/>
              </a:ext>
            </a:extLst>
          </p:cNvPr>
          <p:cNvSpPr txBox="1"/>
          <p:nvPr/>
        </p:nvSpPr>
        <p:spPr>
          <a:xfrm>
            <a:off x="304800" y="50326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effectLst/>
                <a:latin typeface="Roboto" panose="020B0604020202020204" pitchFamily="2" charset="0"/>
              </a:rPr>
              <a:t>[10</a:t>
            </a:r>
            <a:r>
              <a:rPr lang="ko-KR" altLang="en-US" b="0" i="0" dirty="0">
                <a:effectLst/>
                <a:latin typeface="Roboto" panose="020B0604020202020204" pitchFamily="2" charset="0"/>
              </a:rPr>
              <a:t>분 </a:t>
            </a:r>
            <a:r>
              <a:rPr lang="ko-KR" altLang="en-US" b="0" i="0" dirty="0" err="1">
                <a:effectLst/>
                <a:latin typeface="Roboto" panose="020B0604020202020204" pitchFamily="2" charset="0"/>
              </a:rPr>
              <a:t>테코톡</a:t>
            </a:r>
            <a:r>
              <a:rPr lang="en-US" altLang="ko-KR" b="0" i="0" dirty="0">
                <a:effectLst/>
                <a:latin typeface="Roboto" panose="020B0604020202020204" pitchFamily="2" charset="0"/>
              </a:rPr>
              <a:t>] </a:t>
            </a:r>
            <a:r>
              <a:rPr lang="ko-KR" altLang="en-US" b="0" i="0" dirty="0">
                <a:effectLst/>
                <a:latin typeface="Roboto" panose="020B0604020202020204" pitchFamily="2" charset="0"/>
              </a:rPr>
              <a:t>🎨 </a:t>
            </a:r>
            <a:r>
              <a:rPr lang="ko-KR" altLang="en-US" b="0" i="0" dirty="0" err="1">
                <a:effectLst/>
                <a:latin typeface="Roboto" panose="020B0604020202020204" pitchFamily="2" charset="0"/>
              </a:rPr>
              <a:t>신세한탄의</a:t>
            </a:r>
            <a:r>
              <a:rPr lang="ko-KR" altLang="en-US" b="0" i="0" dirty="0">
                <a:effectLst/>
                <a:latin typeface="Roboto" panose="020B0604020202020204" pitchFamily="2" charset="0"/>
              </a:rPr>
              <a:t> </a:t>
            </a:r>
            <a:r>
              <a:rPr lang="en-US" altLang="ko-KR" b="0" i="0" dirty="0">
                <a:effectLst/>
                <a:latin typeface="Roboto" panose="020B0604020202020204" pitchFamily="2" charset="0"/>
              </a:rPr>
              <a:t>CSR&amp;SSR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91B9A-1538-4C8D-9345-F31F71EBB1E1}"/>
              </a:ext>
            </a:extLst>
          </p:cNvPr>
          <p:cNvSpPr txBox="1"/>
          <p:nvPr/>
        </p:nvSpPr>
        <p:spPr>
          <a:xfrm>
            <a:off x="304800" y="4324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https://www.youtube.com/watch?v=iZ9csAfU5Os&amp;t=157s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A5F15-62F1-47BA-BE7A-C683A5E839E7}"/>
              </a:ext>
            </a:extLst>
          </p:cNvPr>
          <p:cNvSpPr txBox="1"/>
          <p:nvPr/>
        </p:nvSpPr>
        <p:spPr>
          <a:xfrm>
            <a:off x="304800" y="3935220"/>
            <a:ext cx="801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effectLst/>
                <a:latin typeface="Roboto" panose="02000000000000000000" pitchFamily="2" charset="0"/>
              </a:rPr>
              <a:t>서버사이드 렌더링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개발자라면 상식으로 알고 있어야 하는 개념 정리 ⭐️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BD46D-1BFC-4A52-BDA8-DE8CAA4A9E18}"/>
              </a:ext>
            </a:extLst>
          </p:cNvPr>
          <p:cNvSpPr txBox="1"/>
          <p:nvPr/>
        </p:nvSpPr>
        <p:spPr>
          <a:xfrm>
            <a:off x="396240" y="11848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i="0" dirty="0" err="1">
                <a:solidFill>
                  <a:srgbClr val="282828"/>
                </a:solidFill>
                <a:effectLst/>
                <a:latin typeface="nanumsquare"/>
              </a:rPr>
              <a:t>인스타그램을</a:t>
            </a:r>
            <a:r>
              <a:rPr lang="ko-KR" altLang="en-US" i="0" dirty="0">
                <a:solidFill>
                  <a:srgbClr val="282828"/>
                </a:solidFill>
                <a:effectLst/>
                <a:latin typeface="nanumsquare"/>
              </a:rPr>
              <a:t> 만들며 배워보는 </a:t>
            </a:r>
            <a:r>
              <a:rPr lang="en-US" altLang="ko-KR" i="0" dirty="0">
                <a:solidFill>
                  <a:srgbClr val="282828"/>
                </a:solidFill>
                <a:effectLst/>
                <a:latin typeface="nanumsquare"/>
              </a:rPr>
              <a:t>Vue.js </a:t>
            </a:r>
            <a:r>
              <a:rPr lang="ko-KR" altLang="en-US" i="0" dirty="0">
                <a:solidFill>
                  <a:srgbClr val="282828"/>
                </a:solidFill>
                <a:effectLst/>
                <a:latin typeface="nanumsquare"/>
              </a:rPr>
              <a:t>완벽 가이드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06E0D-D2D4-4F4D-BDE3-4B66A83A507C}"/>
              </a:ext>
            </a:extLst>
          </p:cNvPr>
          <p:cNvSpPr txBox="1"/>
          <p:nvPr/>
        </p:nvSpPr>
        <p:spPr>
          <a:xfrm>
            <a:off x="396240" y="1533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https://codingapple.com/course/vue-js/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9CE65-D3A9-4A47-A144-14F326D9C91B}"/>
              </a:ext>
            </a:extLst>
          </p:cNvPr>
          <p:cNvSpPr txBox="1"/>
          <p:nvPr/>
        </p:nvSpPr>
        <p:spPr>
          <a:xfrm>
            <a:off x="396240" y="2369139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TIL | #2 </a:t>
            </a:r>
            <a:r>
              <a:rPr lang="ko-KR" altLang="en-US" dirty="0" err="1"/>
              <a:t>React</a:t>
            </a:r>
            <a:r>
              <a:rPr lang="ko-KR" altLang="en-US" dirty="0"/>
              <a:t>, </a:t>
            </a:r>
            <a:r>
              <a:rPr lang="ko-KR" altLang="en-US" dirty="0" err="1"/>
              <a:t>Angular</a:t>
            </a:r>
            <a:r>
              <a:rPr lang="ko-KR" altLang="en-US" dirty="0"/>
              <a:t>, Vue.js 비교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https://velog.io/@goblin820/TIL-2-Vue-React-Angular</a:t>
            </a:r>
          </a:p>
        </p:txBody>
      </p:sp>
    </p:spTree>
    <p:extLst>
      <p:ext uri="{BB962C8B-B14F-4D97-AF65-F5344CB8AC3E}">
        <p14:creationId xmlns:p14="http://schemas.microsoft.com/office/powerpoint/2010/main" val="39439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is a SPA?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D127B-3A88-435D-A3B1-2E0ECE1A6E57}"/>
              </a:ext>
            </a:extLst>
          </p:cNvPr>
          <p:cNvSpPr/>
          <p:nvPr/>
        </p:nvSpPr>
        <p:spPr>
          <a:xfrm>
            <a:off x="-486212" y="-1"/>
            <a:ext cx="4862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5 Practical Tips to Help You Secure Your Single Page Application -  WhiteSource">
            <a:extLst>
              <a:ext uri="{FF2B5EF4-FFF2-40B4-BE49-F238E27FC236}">
                <a16:creationId xmlns:a16="http://schemas.microsoft.com/office/drawing/2014/main" id="{49D9621A-029A-4022-9A4E-ECC4ADDF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49" y="1393585"/>
            <a:ext cx="9029701" cy="458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ngular :: 앵귤러 JS 개념 및 사용 방법 (앵귤러 JS 프레임워크) - IT에 취.하.개.">
            <a:extLst>
              <a:ext uri="{FF2B5EF4-FFF2-40B4-BE49-F238E27FC236}">
                <a16:creationId xmlns:a16="http://schemas.microsoft.com/office/drawing/2014/main" id="{1D24F781-6A0E-4AFB-8907-1DCFAD430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53"/>
          <a:stretch/>
        </p:blipFill>
        <p:spPr bwMode="auto">
          <a:xfrm>
            <a:off x="4732311" y="1005196"/>
            <a:ext cx="2727377" cy="11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ue.js - 위키백과, 우리 모두의 백과사전">
            <a:extLst>
              <a:ext uri="{FF2B5EF4-FFF2-40B4-BE49-F238E27FC236}">
                <a16:creationId xmlns:a16="http://schemas.microsoft.com/office/drawing/2014/main" id="{8F662EBE-3720-46F7-878A-AF049AAE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3165328"/>
            <a:ext cx="969995" cy="9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6FD04402-D770-40C2-8AED-CAF4DBF4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8590275" y="3359878"/>
            <a:ext cx="734700" cy="82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Angular Icon Logo PNG Transparent – Brands Logos">
            <a:extLst>
              <a:ext uri="{FF2B5EF4-FFF2-40B4-BE49-F238E27FC236}">
                <a16:creationId xmlns:a16="http://schemas.microsoft.com/office/drawing/2014/main" id="{892CFB43-13F9-478F-A758-C34E2825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72" y="1370092"/>
            <a:ext cx="678178" cy="7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Differences Between Blazor Server And Blazor WebAssembly – achraf ben  alaya">
            <a:extLst>
              <a:ext uri="{FF2B5EF4-FFF2-40B4-BE49-F238E27FC236}">
                <a16:creationId xmlns:a16="http://schemas.microsoft.com/office/drawing/2014/main" id="{0B76653E-91BC-4532-B2A1-A093F8F9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90" y="4424950"/>
            <a:ext cx="2287470" cy="155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6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알리바바 로고">
            <a:extLst>
              <a:ext uri="{FF2B5EF4-FFF2-40B4-BE49-F238E27FC236}">
                <a16:creationId xmlns:a16="http://schemas.microsoft.com/office/drawing/2014/main" id="{029D2963-A6D9-4AA5-9DB0-D15FEB16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20" y="5743797"/>
            <a:ext cx="1027166" cy="60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이슈 4년前 퇴출당한 우버의 절치부심…택시와 손잡았다 | 한경닷컴">
            <a:extLst>
              <a:ext uri="{FF2B5EF4-FFF2-40B4-BE49-F238E27FC236}">
                <a16:creationId xmlns:a16="http://schemas.microsoft.com/office/drawing/2014/main" id="{58B1797D-AFD9-47FA-89A4-6D938659E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2"/>
          <a:stretch/>
        </p:blipFill>
        <p:spPr bwMode="auto">
          <a:xfrm>
            <a:off x="5873706" y="5693282"/>
            <a:ext cx="1347363" cy="61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ngular Entwickler kostengünstig buchen - k-webs">
            <a:extLst>
              <a:ext uri="{FF2B5EF4-FFF2-40B4-BE49-F238E27FC236}">
                <a16:creationId xmlns:a16="http://schemas.microsoft.com/office/drawing/2014/main" id="{16B1AC2E-9E91-4931-ABAF-DC4C0822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03" y="2225975"/>
            <a:ext cx="1055372" cy="28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A3EF5CAC-9E1E-4E56-B542-7F02F9A94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38781" r="13723" b="34837"/>
          <a:stretch/>
        </p:blipFill>
        <p:spPr bwMode="auto">
          <a:xfrm>
            <a:off x="6111196" y="2256754"/>
            <a:ext cx="746918" cy="2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Vue.js 기초">
            <a:extLst>
              <a:ext uri="{FF2B5EF4-FFF2-40B4-BE49-F238E27FC236}">
                <a16:creationId xmlns:a16="http://schemas.microsoft.com/office/drawing/2014/main" id="{F19B9603-7D62-47D7-AF9C-E17408E3E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2758118" y="2124304"/>
            <a:ext cx="746919" cy="35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33548B-7740-45A4-ADC7-1CB1BFF1EDC6}"/>
              </a:ext>
            </a:extLst>
          </p:cNvPr>
          <p:cNvCxnSpPr/>
          <p:nvPr/>
        </p:nvCxnSpPr>
        <p:spPr>
          <a:xfrm>
            <a:off x="902242" y="2730349"/>
            <a:ext cx="10778247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112A88-4722-4931-945E-1CAEA0D3CDDF}"/>
              </a:ext>
            </a:extLst>
          </p:cNvPr>
          <p:cNvCxnSpPr/>
          <p:nvPr/>
        </p:nvCxnSpPr>
        <p:spPr>
          <a:xfrm>
            <a:off x="902242" y="3339949"/>
            <a:ext cx="10778247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3BBA133-DE90-4255-972F-E78D9259925B}"/>
              </a:ext>
            </a:extLst>
          </p:cNvPr>
          <p:cNvCxnSpPr/>
          <p:nvPr/>
        </p:nvCxnSpPr>
        <p:spPr>
          <a:xfrm>
            <a:off x="902242" y="3972248"/>
            <a:ext cx="10778247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9D7E688-6094-43E9-AC93-1959461B60A0}"/>
              </a:ext>
            </a:extLst>
          </p:cNvPr>
          <p:cNvCxnSpPr/>
          <p:nvPr/>
        </p:nvCxnSpPr>
        <p:spPr>
          <a:xfrm>
            <a:off x="902242" y="4581848"/>
            <a:ext cx="10778247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B21BFF7-1C1A-4D4B-9421-A0AF6B63984C}"/>
              </a:ext>
            </a:extLst>
          </p:cNvPr>
          <p:cNvCxnSpPr/>
          <p:nvPr/>
        </p:nvCxnSpPr>
        <p:spPr>
          <a:xfrm>
            <a:off x="902241" y="5194692"/>
            <a:ext cx="10778247" cy="0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EF3460-7C4B-48F9-BB15-4E1398C6F9E3}"/>
              </a:ext>
            </a:extLst>
          </p:cNvPr>
          <p:cNvCxnSpPr>
            <a:cxnSpLocks/>
          </p:cNvCxnSpPr>
          <p:nvPr/>
        </p:nvCxnSpPr>
        <p:spPr>
          <a:xfrm flipH="1" flipV="1">
            <a:off x="4804140" y="1393783"/>
            <a:ext cx="94" cy="4769266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269B86-A923-43DA-9F0C-3508B80D7436}"/>
              </a:ext>
            </a:extLst>
          </p:cNvPr>
          <p:cNvCxnSpPr>
            <a:cxnSpLocks/>
          </p:cNvCxnSpPr>
          <p:nvPr/>
        </p:nvCxnSpPr>
        <p:spPr>
          <a:xfrm flipH="1" flipV="1">
            <a:off x="8137410" y="1407185"/>
            <a:ext cx="94" cy="4769266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490252F-6D2F-4D5F-97CF-E0E081D44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1443" y="2117450"/>
            <a:ext cx="504825" cy="36941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144C6C-BC35-49DE-A822-672F9AB350B4}"/>
              </a:ext>
            </a:extLst>
          </p:cNvPr>
          <p:cNvSpPr txBox="1"/>
          <p:nvPr/>
        </p:nvSpPr>
        <p:spPr>
          <a:xfrm flipH="1">
            <a:off x="859532" y="2767460"/>
            <a:ext cx="1045801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Release            2014                                    2013                                  2010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69728-4897-40F8-B292-89E823B785FF}"/>
              </a:ext>
            </a:extLst>
          </p:cNvPr>
          <p:cNvSpPr txBox="1"/>
          <p:nvPr/>
        </p:nvSpPr>
        <p:spPr>
          <a:xfrm flipH="1">
            <a:off x="859532" y="3365761"/>
            <a:ext cx="1045801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Made by          Evan You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46" name="Picture 22" descr="Vue를 만드는 여정은 개발자로 성장하는 여정이었다 - 비전공자가 Vue.js를 창작하기까지 : 네이버 블로그">
            <a:extLst>
              <a:ext uri="{FF2B5EF4-FFF2-40B4-BE49-F238E27FC236}">
                <a16:creationId xmlns:a16="http://schemas.microsoft.com/office/drawing/2014/main" id="{18A856F1-7CDF-44FD-A92F-8E6D00CF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00" b="99000" l="3800" r="90000">
                        <a14:foregroundMark x1="53200" y1="12000" x2="76000" y2="27800"/>
                        <a14:foregroundMark x1="49800" y1="8800" x2="59400" y2="8000"/>
                        <a14:foregroundMark x1="53600" y1="6800" x2="57800" y2="6800"/>
                        <a14:foregroundMark x1="46600" y1="32400" x2="48600" y2="44400"/>
                        <a14:foregroundMark x1="29400" y1="23600" x2="29000" y2="31600"/>
                        <a14:foregroundMark x1="33600" y1="17200" x2="37800" y2="14200"/>
                        <a14:foregroundMark x1="45600" y1="7200" x2="57800" y2="4600"/>
                        <a14:foregroundMark x1="58600" y1="6400" x2="64800" y2="9400"/>
                        <a14:foregroundMark x1="30200" y1="20200" x2="27400" y2="31400"/>
                        <a14:foregroundMark x1="27400" y1="31400" x2="25400" y2="33200"/>
                        <a14:foregroundMark x1="27200" y1="20600" x2="32600" y2="16400"/>
                        <a14:foregroundMark x1="36200" y1="87000" x2="27600" y2="94000"/>
                        <a14:foregroundMark x1="18600" y1="93000" x2="35600" y2="94000"/>
                        <a14:foregroundMark x1="35600" y1="94000" x2="57000" y2="93800"/>
                        <a14:foregroundMark x1="57000" y1="93800" x2="58000" y2="93800"/>
                        <a14:foregroundMark x1="37400" y1="80800" x2="49400" y2="89200"/>
                        <a14:foregroundMark x1="66400" y1="87800" x2="64800" y2="95600"/>
                        <a14:foregroundMark x1="70200" y1="95200" x2="81400" y2="97800"/>
                        <a14:foregroundMark x1="72400" y1="91600" x2="85400" y2="98600"/>
                        <a14:foregroundMark x1="85400" y1="98600" x2="85400" y2="99000"/>
                        <a14:foregroundMark x1="72600" y1="90400" x2="83400" y2="96200"/>
                        <a14:foregroundMark x1="83400" y1="96200" x2="84400" y2="96200"/>
                        <a14:foregroundMark x1="70200" y1="88600" x2="78400" y2="92600"/>
                        <a14:foregroundMark x1="3800" y1="98600" x2="3800" y2="98600"/>
                        <a14:foregroundMark x1="69800" y1="16800" x2="75000" y2="27000"/>
                        <a14:foregroundMark x1="75600" y1="46400" x2="75600" y2="46400"/>
                        <a14:foregroundMark x1="25600" y1="27800" x2="25600" y2="2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705" y="3322683"/>
            <a:ext cx="641842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9천만 광고주 잡아라&amp;quot;… 페이스북, 중소기업 돕는 &amp;#39;자동 광고&amp;#39; 선봬 - Brand Brief - 브랜드브리프">
            <a:extLst>
              <a:ext uri="{FF2B5EF4-FFF2-40B4-BE49-F238E27FC236}">
                <a16:creationId xmlns:a16="http://schemas.microsoft.com/office/drawing/2014/main" id="{47E827B6-99F7-4063-B040-713A01FF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75" y="3442048"/>
            <a:ext cx="1123344" cy="4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Google">
            <a:extLst>
              <a:ext uri="{FF2B5EF4-FFF2-40B4-BE49-F238E27FC236}">
                <a16:creationId xmlns:a16="http://schemas.microsoft.com/office/drawing/2014/main" id="{D87F2076-847B-409A-8864-E4F67BDE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96" y="3472689"/>
            <a:ext cx="1109106" cy="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5665B3-DBEF-49F3-B84D-8CD73AAD81CF}"/>
              </a:ext>
            </a:extLst>
          </p:cNvPr>
          <p:cNvSpPr txBox="1"/>
          <p:nvPr/>
        </p:nvSpPr>
        <p:spPr>
          <a:xfrm flipH="1">
            <a:off x="902241" y="3999427"/>
            <a:ext cx="1045801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추천언어       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JavaScript(ES6)                 JavaScript(ES6)                       TypeScript  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55D8CC-1ACA-4843-B654-2BE998C6C8F0}"/>
              </a:ext>
            </a:extLst>
          </p:cNvPr>
          <p:cNvSpPr txBox="1"/>
          <p:nvPr/>
        </p:nvSpPr>
        <p:spPr>
          <a:xfrm flipH="1">
            <a:off x="902240" y="4638434"/>
            <a:ext cx="1045801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사용업체          스타트업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작은규모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디자인이 중요한 업체              은행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Admin Page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1C6C4E-5B62-4AAB-A2F8-A1AFCC5388C5}"/>
              </a:ext>
            </a:extLst>
          </p:cNvPr>
          <p:cNvSpPr txBox="1"/>
          <p:nvPr/>
        </p:nvSpPr>
        <p:spPr>
          <a:xfrm flipH="1">
            <a:off x="954195" y="5444623"/>
            <a:ext cx="159540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APPs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CB5F1CF-7722-426E-BD76-E81A023A9C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1659" y="5282521"/>
            <a:ext cx="1033285" cy="40804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B9062D4-D0B5-433B-828B-4D034DCB1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9948" y="5357732"/>
            <a:ext cx="797992" cy="692867"/>
          </a:xfrm>
          <a:prstGeom prst="rect">
            <a:avLst/>
          </a:prstGeom>
        </p:spPr>
      </p:pic>
      <p:pic>
        <p:nvPicPr>
          <p:cNvPr id="1056" name="Picture 32" descr="국제]'코로나 충격 끝?' 에어비앤비 3분기 실적 역대 최대치 | YTN">
            <a:extLst>
              <a:ext uri="{FF2B5EF4-FFF2-40B4-BE49-F238E27FC236}">
                <a16:creationId xmlns:a16="http://schemas.microsoft.com/office/drawing/2014/main" id="{3D9D3408-09FD-4EFD-8CD9-953B90217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26433" r="10745" b="29461"/>
          <a:stretch/>
        </p:blipFill>
        <p:spPr bwMode="auto">
          <a:xfrm>
            <a:off x="6581859" y="5444623"/>
            <a:ext cx="1252936" cy="37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Netflix(넷플릭스) - Google Play 앱">
            <a:extLst>
              <a:ext uri="{FF2B5EF4-FFF2-40B4-BE49-F238E27FC236}">
                <a16:creationId xmlns:a16="http://schemas.microsoft.com/office/drawing/2014/main" id="{4DBB67AB-F8C1-4546-8870-05AB06C44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227" y="5325531"/>
            <a:ext cx="953108" cy="4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세미짱이 만드는즐거움, 맛보는행복">
            <a:extLst>
              <a:ext uri="{FF2B5EF4-FFF2-40B4-BE49-F238E27FC236}">
                <a16:creationId xmlns:a16="http://schemas.microsoft.com/office/drawing/2014/main" id="{C1076CD2-9BA0-457C-BF3D-430836D86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27879" r="5201" b="31670"/>
          <a:stretch/>
        </p:blipFill>
        <p:spPr bwMode="auto">
          <a:xfrm>
            <a:off x="8370722" y="5265845"/>
            <a:ext cx="1409127" cy="3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회사] IBM">
            <a:extLst>
              <a:ext uri="{FF2B5EF4-FFF2-40B4-BE49-F238E27FC236}">
                <a16:creationId xmlns:a16="http://schemas.microsoft.com/office/drawing/2014/main" id="{6069C2E9-F28A-4541-829B-FC67AB4D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20" y="5374948"/>
            <a:ext cx="1015393" cy="4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페이팔 가입 방법] 해외 직구를 위한 Paypal 사용법 &amp; 카드 등록 &amp; 결제 방법 안내 : 네이버 블로그">
            <a:extLst>
              <a:ext uri="{FF2B5EF4-FFF2-40B4-BE49-F238E27FC236}">
                <a16:creationId xmlns:a16="http://schemas.microsoft.com/office/drawing/2014/main" id="{33C587DC-3AD5-4254-A9C5-7DBEB3E6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83" y="5807589"/>
            <a:ext cx="1225837" cy="4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Angular Icon Logo PNG Transparent – Brands Logos">
            <a:extLst>
              <a:ext uri="{FF2B5EF4-FFF2-40B4-BE49-F238E27FC236}">
                <a16:creationId xmlns:a16="http://schemas.microsoft.com/office/drawing/2014/main" id="{5EB3091A-9231-4711-BF8F-520DF2C8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81" y="1393783"/>
            <a:ext cx="802493" cy="84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ue.js - 위키백과, 우리 모두의 백과사전">
            <a:extLst>
              <a:ext uri="{FF2B5EF4-FFF2-40B4-BE49-F238E27FC236}">
                <a16:creationId xmlns:a16="http://schemas.microsoft.com/office/drawing/2014/main" id="{D0D5DB9C-BFC3-480A-BAC8-CA6FF09F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58" y="1372069"/>
            <a:ext cx="884272" cy="8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78B16846-143C-4E9D-A9DD-F4BF5D9FE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6011933" y="1318504"/>
            <a:ext cx="945444" cy="10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0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4" descr="Angular Icon Logo PNG Transparent – Brands Logos">
            <a:extLst>
              <a:ext uri="{FF2B5EF4-FFF2-40B4-BE49-F238E27FC236}">
                <a16:creationId xmlns:a16="http://schemas.microsoft.com/office/drawing/2014/main" id="{5EB3091A-9231-4711-BF8F-520DF2C8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81" y="1393783"/>
            <a:ext cx="802493" cy="84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ngular Entwickler kostengünstig buchen - k-webs">
            <a:extLst>
              <a:ext uri="{FF2B5EF4-FFF2-40B4-BE49-F238E27FC236}">
                <a16:creationId xmlns:a16="http://schemas.microsoft.com/office/drawing/2014/main" id="{16B1AC2E-9E91-4931-ABAF-DC4C0822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03" y="2225975"/>
            <a:ext cx="1055372" cy="28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Picture 2" descr="Vue.js - 위키백과, 우리 모두의 백과사전">
            <a:extLst>
              <a:ext uri="{FF2B5EF4-FFF2-40B4-BE49-F238E27FC236}">
                <a16:creationId xmlns:a16="http://schemas.microsoft.com/office/drawing/2014/main" id="{D0D5DB9C-BFC3-480A-BAC8-CA6FF09F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58" y="1372069"/>
            <a:ext cx="884272" cy="88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78B16846-143C-4E9D-A9DD-F4BF5D9FE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6011933" y="1318504"/>
            <a:ext cx="945444" cy="10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A3EF5CAC-9E1E-4E56-B542-7F02F9A94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38781" r="13723" b="34837"/>
          <a:stretch/>
        </p:blipFill>
        <p:spPr bwMode="auto">
          <a:xfrm>
            <a:off x="6111196" y="2256754"/>
            <a:ext cx="746918" cy="2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Vue.js 기초">
            <a:extLst>
              <a:ext uri="{FF2B5EF4-FFF2-40B4-BE49-F238E27FC236}">
                <a16:creationId xmlns:a16="http://schemas.microsoft.com/office/drawing/2014/main" id="{F19B9603-7D62-47D7-AF9C-E17408E3E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2758118" y="2124304"/>
            <a:ext cx="746919" cy="35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33A40-CAAE-4D3D-9D21-D0536DB1CE20}"/>
              </a:ext>
            </a:extLst>
          </p:cNvPr>
          <p:cNvSpPr txBox="1"/>
          <p:nvPr/>
        </p:nvSpPr>
        <p:spPr>
          <a:xfrm flipH="1">
            <a:off x="1926703" y="2736176"/>
            <a:ext cx="2421698" cy="869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상대적으로 가장 쉽고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가볍고 개발이 빠름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6EBF5-A4D5-44A2-BD72-6BF77558167A}"/>
              </a:ext>
            </a:extLst>
          </p:cNvPr>
          <p:cNvSpPr txBox="1"/>
          <p:nvPr/>
        </p:nvSpPr>
        <p:spPr>
          <a:xfrm flipH="1">
            <a:off x="5273806" y="2736176"/>
            <a:ext cx="2421698" cy="869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많이 사용되고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및 앱 개발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5501A-D899-4459-B1AA-6C337418607A}"/>
              </a:ext>
            </a:extLst>
          </p:cNvPr>
          <p:cNvSpPr txBox="1"/>
          <p:nvPr/>
        </p:nvSpPr>
        <p:spPr>
          <a:xfrm flipH="1">
            <a:off x="8547315" y="2736176"/>
            <a:ext cx="2421698" cy="869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상대적으로 어렵지만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 되어있고 안정적</a:t>
            </a:r>
          </a:p>
        </p:txBody>
      </p:sp>
      <p:pic>
        <p:nvPicPr>
          <p:cNvPr id="3074" name="Picture 2" descr="Angular vs React vs Vue Downloads">
            <a:extLst>
              <a:ext uri="{FF2B5EF4-FFF2-40B4-BE49-F238E27FC236}">
                <a16:creationId xmlns:a16="http://schemas.microsoft.com/office/drawing/2014/main" id="{0EBCC382-E93F-4E9B-92E5-504B8DC23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/>
          <a:stretch/>
        </p:blipFill>
        <p:spPr bwMode="auto">
          <a:xfrm>
            <a:off x="2252552" y="3956455"/>
            <a:ext cx="8464206" cy="22861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Vue.js - 위키백과, 우리 모두의 백과사전">
            <a:extLst>
              <a:ext uri="{FF2B5EF4-FFF2-40B4-BE49-F238E27FC236}">
                <a16:creationId xmlns:a16="http://schemas.microsoft.com/office/drawing/2014/main" id="{8DC15440-EBFF-4FBF-8B91-FAE158EA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079" y="5446854"/>
            <a:ext cx="312511" cy="3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Angular Icon Logo PNG Transparent – Brands Logos">
            <a:extLst>
              <a:ext uri="{FF2B5EF4-FFF2-40B4-BE49-F238E27FC236}">
                <a16:creationId xmlns:a16="http://schemas.microsoft.com/office/drawing/2014/main" id="{92593CB5-CFC2-48E7-A01D-5178E87C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01" y="5768144"/>
            <a:ext cx="296162" cy="3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A077F7B7-3D8A-49BE-A199-2C4AAA33E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8187"/>
          <a:stretch/>
        </p:blipFill>
        <p:spPr bwMode="auto">
          <a:xfrm>
            <a:off x="10327737" y="3996986"/>
            <a:ext cx="398952" cy="4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6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Picture 2" descr="Vue.js - 위키백과, 우리 모두의 백과사전">
            <a:extLst>
              <a:ext uri="{FF2B5EF4-FFF2-40B4-BE49-F238E27FC236}">
                <a16:creationId xmlns:a16="http://schemas.microsoft.com/office/drawing/2014/main" id="{C96A902E-385B-47D2-875A-7625930A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7" y="1283100"/>
            <a:ext cx="721767" cy="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Vue.js 기초">
            <a:extLst>
              <a:ext uri="{FF2B5EF4-FFF2-40B4-BE49-F238E27FC236}">
                <a16:creationId xmlns:a16="http://schemas.microsoft.com/office/drawing/2014/main" id="{48887F16-F8C4-455F-9081-F5BF83AC5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1574144" y="1361544"/>
            <a:ext cx="1343087" cy="6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23EDB9-A34A-4397-AD02-055A4D871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8793" y="2243137"/>
            <a:ext cx="2238375" cy="40290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F865F-7D2B-4D18-AC3C-92E50AC4F4EC}"/>
              </a:ext>
            </a:extLst>
          </p:cNvPr>
          <p:cNvCxnSpPr/>
          <p:nvPr/>
        </p:nvCxnSpPr>
        <p:spPr>
          <a:xfrm>
            <a:off x="2955331" y="3295650"/>
            <a:ext cx="2235794" cy="0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54A986-38F2-4E81-921E-A3A4569DCD76}"/>
              </a:ext>
            </a:extLst>
          </p:cNvPr>
          <p:cNvSpPr txBox="1"/>
          <p:nvPr/>
        </p:nvSpPr>
        <p:spPr>
          <a:xfrm flipH="1">
            <a:off x="5241148" y="3105090"/>
            <a:ext cx="32170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유일한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55177D7-0A6D-4730-B5AF-F7703E6044AB}"/>
              </a:ext>
            </a:extLst>
          </p:cNvPr>
          <p:cNvCxnSpPr>
            <a:cxnSpLocks/>
          </p:cNvCxnSpPr>
          <p:nvPr/>
        </p:nvCxnSpPr>
        <p:spPr>
          <a:xfrm>
            <a:off x="2695575" y="3771960"/>
            <a:ext cx="2495550" cy="0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4C0E07-8699-42B1-B52A-08880EFC4FE9}"/>
              </a:ext>
            </a:extLst>
          </p:cNvPr>
          <p:cNvSpPr txBox="1"/>
          <p:nvPr/>
        </p:nvSpPr>
        <p:spPr>
          <a:xfrm flipH="1">
            <a:off x="5241148" y="3581400"/>
            <a:ext cx="32170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첨부파일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D691F0-62C6-45AD-9E11-29B2F695DA85}"/>
              </a:ext>
            </a:extLst>
          </p:cNvPr>
          <p:cNvCxnSpPr>
            <a:cxnSpLocks/>
          </p:cNvCxnSpPr>
          <p:nvPr/>
        </p:nvCxnSpPr>
        <p:spPr>
          <a:xfrm>
            <a:off x="3038475" y="4248210"/>
            <a:ext cx="2152650" cy="0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BC2952-746F-49C2-B2C0-6618D8E6E42A}"/>
              </a:ext>
            </a:extLst>
          </p:cNvPr>
          <p:cNvSpPr txBox="1"/>
          <p:nvPr/>
        </p:nvSpPr>
        <p:spPr>
          <a:xfrm flipH="1">
            <a:off x="5241147" y="4057650"/>
            <a:ext cx="370282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vue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확장자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페이지를 구성</a:t>
            </a:r>
          </a:p>
        </p:txBody>
      </p:sp>
    </p:spTree>
    <p:extLst>
      <p:ext uri="{BB962C8B-B14F-4D97-AF65-F5344CB8AC3E}">
        <p14:creationId xmlns:p14="http://schemas.microsoft.com/office/powerpoint/2010/main" val="67687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Picture 2" descr="Vue.js - 위키백과, 우리 모두의 백과사전">
            <a:extLst>
              <a:ext uri="{FF2B5EF4-FFF2-40B4-BE49-F238E27FC236}">
                <a16:creationId xmlns:a16="http://schemas.microsoft.com/office/drawing/2014/main" id="{C96A902E-385B-47D2-875A-7625930A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7" y="1283100"/>
            <a:ext cx="721767" cy="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Vue.js 기초">
            <a:extLst>
              <a:ext uri="{FF2B5EF4-FFF2-40B4-BE49-F238E27FC236}">
                <a16:creationId xmlns:a16="http://schemas.microsoft.com/office/drawing/2014/main" id="{48887F16-F8C4-455F-9081-F5BF83AC5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1574144" y="1361544"/>
            <a:ext cx="1343087" cy="6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23EDB9-A34A-4397-AD02-055A4D871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8793" y="2243137"/>
            <a:ext cx="2238375" cy="4029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F28337-F924-43DE-AB1A-AA42D0005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850" y="2243137"/>
            <a:ext cx="5724525" cy="23622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F865F-7D2B-4D18-AC3C-92E50AC4F4EC}"/>
              </a:ext>
            </a:extLst>
          </p:cNvPr>
          <p:cNvCxnSpPr/>
          <p:nvPr/>
        </p:nvCxnSpPr>
        <p:spPr>
          <a:xfrm>
            <a:off x="2955331" y="3295650"/>
            <a:ext cx="2235794" cy="0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6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89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 Framework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Picture 2" descr="Vue.js - 위키백과, 우리 모두의 백과사전">
            <a:extLst>
              <a:ext uri="{FF2B5EF4-FFF2-40B4-BE49-F238E27FC236}">
                <a16:creationId xmlns:a16="http://schemas.microsoft.com/office/drawing/2014/main" id="{C96A902E-385B-47D2-875A-7625930A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7" y="1283100"/>
            <a:ext cx="721767" cy="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Vue.js 기초">
            <a:extLst>
              <a:ext uri="{FF2B5EF4-FFF2-40B4-BE49-F238E27FC236}">
                <a16:creationId xmlns:a16="http://schemas.microsoft.com/office/drawing/2014/main" id="{48887F16-F8C4-455F-9081-F5BF83AC5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t="21937" b="22957"/>
          <a:stretch/>
        </p:blipFill>
        <p:spPr bwMode="auto">
          <a:xfrm>
            <a:off x="1574144" y="1361544"/>
            <a:ext cx="1343087" cy="6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23EDB9-A34A-4397-AD02-055A4D871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8793" y="2243137"/>
            <a:ext cx="2238375" cy="40290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F865F-7D2B-4D18-AC3C-92E50AC4F4EC}"/>
              </a:ext>
            </a:extLst>
          </p:cNvPr>
          <p:cNvCxnSpPr>
            <a:cxnSpLocks/>
          </p:cNvCxnSpPr>
          <p:nvPr/>
        </p:nvCxnSpPr>
        <p:spPr>
          <a:xfrm>
            <a:off x="3314700" y="4501001"/>
            <a:ext cx="1876425" cy="0"/>
          </a:xfrm>
          <a:prstGeom prst="straightConnector1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BE9A484-7EC4-4189-B8D2-18976D822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907" y="2648873"/>
            <a:ext cx="289585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5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1204</Words>
  <Application>Microsoft Office PowerPoint</Application>
  <PresentationFormat>와이드스크린</PresentationFormat>
  <Paragraphs>330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nanumsquare</vt:lpstr>
      <vt:lpstr>NanumSquareRound</vt:lpstr>
      <vt:lpstr>notokr</vt:lpstr>
      <vt:lpstr>나눔스퀘어 ExtraBold</vt:lpstr>
      <vt:lpstr>맑은 고딕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QK8831</cp:lastModifiedBy>
  <cp:revision>59</cp:revision>
  <dcterms:created xsi:type="dcterms:W3CDTF">2019-12-23T00:32:35Z</dcterms:created>
  <dcterms:modified xsi:type="dcterms:W3CDTF">2021-12-08T02:37:11Z</dcterms:modified>
</cp:coreProperties>
</file>